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4" r:id="rId4"/>
    <p:sldId id="273"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4660"/>
  </p:normalViewPr>
  <p:slideViewPr>
    <p:cSldViewPr snapToGrid="0">
      <p:cViewPr varScale="1">
        <p:scale>
          <a:sx n="56" d="100"/>
          <a:sy n="56" d="100"/>
        </p:scale>
        <p:origin x="1332"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3DC37D-B754-D7A2-30C9-85526B6C0FE8}"/>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753095A4-4992-C11F-F7E9-524A22FF30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9E79510-C2F9-BE3C-FDDE-89C8F7D516C4}"/>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5" name="Espaço Reservado para Rodapé 4">
            <a:extLst>
              <a:ext uri="{FF2B5EF4-FFF2-40B4-BE49-F238E27FC236}">
                <a16:creationId xmlns:a16="http://schemas.microsoft.com/office/drawing/2014/main" id="{82FC6CDB-EA66-CA07-6379-A029AF0D77E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5617EF5-12C9-D225-9C01-FBE30DA59583}"/>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358407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8FAEF-C0EC-36FF-AC40-A89D1D5B514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5AF3C60-5521-3D13-2A3C-0C74F8691231}"/>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EB1A740-4BE3-74F3-F31F-36240A017944}"/>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5" name="Espaço Reservado para Rodapé 4">
            <a:extLst>
              <a:ext uri="{FF2B5EF4-FFF2-40B4-BE49-F238E27FC236}">
                <a16:creationId xmlns:a16="http://schemas.microsoft.com/office/drawing/2014/main" id="{AE6626C0-C04D-A6FF-E64E-DE4BFA19E76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EBF5A23-2365-ABA9-B20C-40374BBD6856}"/>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10512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24237A8-638C-F59C-1185-6FA003D488B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10A0D71-FBBA-E264-A939-EC2F61DDEE8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C8BC9BA-DA86-86B5-74D8-883F01523C80}"/>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5" name="Espaço Reservado para Rodapé 4">
            <a:extLst>
              <a:ext uri="{FF2B5EF4-FFF2-40B4-BE49-F238E27FC236}">
                <a16:creationId xmlns:a16="http://schemas.microsoft.com/office/drawing/2014/main" id="{F6D31657-9724-BBF1-140C-71E14AC0177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3A311BE-4711-C20A-C419-0B677624E6B6}"/>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365254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B1E94A-D1FF-E015-7EB2-B5AE9B00F37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B50E443-A3D8-3B6C-6F19-82AA0AEEB7C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AC78FD7-997E-758B-AAB1-712F261DED98}"/>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5" name="Espaço Reservado para Rodapé 4">
            <a:extLst>
              <a:ext uri="{FF2B5EF4-FFF2-40B4-BE49-F238E27FC236}">
                <a16:creationId xmlns:a16="http://schemas.microsoft.com/office/drawing/2014/main" id="{202C2061-3F6D-FD78-2902-C892BE583DC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F18FCB3-61DE-8B48-2B4D-BA02ADD230B2}"/>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2404181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0B03EA-7298-D977-164C-EDB15469B03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DCF624E1-5E9B-0DBF-7BA2-21D785AC11F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2B604C79-3D47-15A7-3B1A-87D8EB348685}"/>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5" name="Espaço Reservado para Rodapé 4">
            <a:extLst>
              <a:ext uri="{FF2B5EF4-FFF2-40B4-BE49-F238E27FC236}">
                <a16:creationId xmlns:a16="http://schemas.microsoft.com/office/drawing/2014/main" id="{878A6021-F79C-843C-F4DC-4DB5226B012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DB80CB5-BAD3-7032-8BC5-2A8768AE2132}"/>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193825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BC1E5C-BF30-00A1-C4D1-52C0C67C3DB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B2ACC3D-269D-894A-DEC3-37F3A1C83605}"/>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21C330A-B1AE-8367-9A56-20E26C65D086}"/>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DBBECB9-66D3-FF4D-3F11-DF15CCB8316A}"/>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6" name="Espaço Reservado para Rodapé 5">
            <a:extLst>
              <a:ext uri="{FF2B5EF4-FFF2-40B4-BE49-F238E27FC236}">
                <a16:creationId xmlns:a16="http://schemas.microsoft.com/office/drawing/2014/main" id="{0F724CBC-7FBD-CDE7-4ED2-1DE917B0DD4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90732B7-D093-C09B-5B59-932112C8805D}"/>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8305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40164C-F414-77E3-34FB-36D4060CF4E2}"/>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0B75AE1-C560-75AB-2079-B7231F940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C64E5E9-66CD-9745-A069-D8EFF613073F}"/>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41ACDDC-229C-3EDC-8E7F-F6F6006C33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AD2D9D81-2173-A6B8-D59C-0CED3FBB9600}"/>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654BC07-5CB6-C280-0930-46D23CFD237C}"/>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8" name="Espaço Reservado para Rodapé 7">
            <a:extLst>
              <a:ext uri="{FF2B5EF4-FFF2-40B4-BE49-F238E27FC236}">
                <a16:creationId xmlns:a16="http://schemas.microsoft.com/office/drawing/2014/main" id="{5B30547F-965A-2E41-B40E-55FD379D6694}"/>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3C7EA476-50D1-0701-6CE5-DF0290D50438}"/>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163840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8CD741-FD48-8445-75F1-9EC5BB07A40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FF10385-6073-7BAD-688E-518AB481E58D}"/>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4" name="Espaço Reservado para Rodapé 3">
            <a:extLst>
              <a:ext uri="{FF2B5EF4-FFF2-40B4-BE49-F238E27FC236}">
                <a16:creationId xmlns:a16="http://schemas.microsoft.com/office/drawing/2014/main" id="{75BB6486-D94D-116C-C264-21C0F14B976C}"/>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77DAD78B-7B39-7D55-D1FD-9CD8BA493452}"/>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194139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D946CE89-DA02-8352-FFB7-437B36BAEA94}"/>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3" name="Espaço Reservado para Rodapé 2">
            <a:extLst>
              <a:ext uri="{FF2B5EF4-FFF2-40B4-BE49-F238E27FC236}">
                <a16:creationId xmlns:a16="http://schemas.microsoft.com/office/drawing/2014/main" id="{FC68695F-E4F8-0707-9383-49605B033CAF}"/>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43141B09-EF0E-FA96-ACBC-67235CB95B06}"/>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249303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987CC8-11DE-3B0E-CAD7-5DC4E19DDC1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2F3248F4-ED15-3F1A-D8BF-BF6F8702C7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B7B87BC0-FFF1-0464-6CC1-E9946E070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3359BA2-13AB-801C-29EB-1422A8E24C2F}"/>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6" name="Espaço Reservado para Rodapé 5">
            <a:extLst>
              <a:ext uri="{FF2B5EF4-FFF2-40B4-BE49-F238E27FC236}">
                <a16:creationId xmlns:a16="http://schemas.microsoft.com/office/drawing/2014/main" id="{4303E0E9-C925-471E-A8D0-28607076D99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BE49EB2-72D6-3410-8C17-AB774511FA7C}"/>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1065430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3515DC-8E79-8223-8AC9-D4C54064115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EF4AE75-50F5-9A0E-4CA6-718127769F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9D34198B-CAF3-D9D9-9A63-98BE04E759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F6DEF65-7CD5-0384-51BE-094219079EF3}"/>
              </a:ext>
            </a:extLst>
          </p:cNvPr>
          <p:cNvSpPr>
            <a:spLocks noGrp="1"/>
          </p:cNvSpPr>
          <p:nvPr>
            <p:ph type="dt" sz="half" idx="10"/>
          </p:nvPr>
        </p:nvSpPr>
        <p:spPr/>
        <p:txBody>
          <a:bodyPr/>
          <a:lstStyle/>
          <a:p>
            <a:fld id="{FFE71B54-3540-4249-A7B9-4F9E76F84BE8}" type="datetimeFigureOut">
              <a:rPr lang="pt-BR" smtClean="0"/>
              <a:t>16/03/2025</a:t>
            </a:fld>
            <a:endParaRPr lang="pt-BR"/>
          </a:p>
        </p:txBody>
      </p:sp>
      <p:sp>
        <p:nvSpPr>
          <p:cNvPr id="6" name="Espaço Reservado para Rodapé 5">
            <a:extLst>
              <a:ext uri="{FF2B5EF4-FFF2-40B4-BE49-F238E27FC236}">
                <a16:creationId xmlns:a16="http://schemas.microsoft.com/office/drawing/2014/main" id="{6DEF6CEE-C663-1361-6028-B796BBEE1D6D}"/>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7423694-F475-BA35-B7BE-C595BC25C436}"/>
              </a:ext>
            </a:extLst>
          </p:cNvPr>
          <p:cNvSpPr>
            <a:spLocks noGrp="1"/>
          </p:cNvSpPr>
          <p:nvPr>
            <p:ph type="sldNum" sz="quarter" idx="12"/>
          </p:nvPr>
        </p:nvSpPr>
        <p:spPr/>
        <p:txBody>
          <a:bodyPr/>
          <a:lstStyle/>
          <a:p>
            <a:fld id="{7B22211A-BE54-4EF8-A2B0-64F75A1C3647}" type="slidenum">
              <a:rPr lang="pt-BR" smtClean="0"/>
              <a:t>‹nº›</a:t>
            </a:fld>
            <a:endParaRPr lang="pt-BR"/>
          </a:p>
        </p:txBody>
      </p:sp>
    </p:spTree>
    <p:extLst>
      <p:ext uri="{BB962C8B-B14F-4D97-AF65-F5344CB8AC3E}">
        <p14:creationId xmlns:p14="http://schemas.microsoft.com/office/powerpoint/2010/main" val="1463950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D4F45887-96A0-9C8D-D624-4C90BC2276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162C6FD-5A9B-1AC1-FEE4-91036D83F7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B20A31-E6C3-88C2-4088-56975B31D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FE71B54-3540-4249-A7B9-4F9E76F84BE8}" type="datetimeFigureOut">
              <a:rPr lang="pt-BR" smtClean="0"/>
              <a:t>16/03/2025</a:t>
            </a:fld>
            <a:endParaRPr lang="pt-BR"/>
          </a:p>
        </p:txBody>
      </p:sp>
      <p:sp>
        <p:nvSpPr>
          <p:cNvPr id="5" name="Espaço Reservado para Rodapé 4">
            <a:extLst>
              <a:ext uri="{FF2B5EF4-FFF2-40B4-BE49-F238E27FC236}">
                <a16:creationId xmlns:a16="http://schemas.microsoft.com/office/drawing/2014/main" id="{9FB0F33B-B500-1765-087D-86F9B4D78E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189700FD-8597-8583-6CBA-849A2319F6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22211A-BE54-4EF8-A2B0-64F75A1C3647}" type="slidenum">
              <a:rPr lang="pt-BR" smtClean="0"/>
              <a:t>‹nº›</a:t>
            </a:fld>
            <a:endParaRPr lang="pt-BR"/>
          </a:p>
        </p:txBody>
      </p:sp>
    </p:spTree>
    <p:extLst>
      <p:ext uri="{BB962C8B-B14F-4D97-AF65-F5344CB8AC3E}">
        <p14:creationId xmlns:p14="http://schemas.microsoft.com/office/powerpoint/2010/main" val="1095519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00D1E191-867A-D209-E610-EA468BA9F80A}"/>
              </a:ext>
            </a:extLst>
          </p:cNvPr>
          <p:cNvSpPr>
            <a:spLocks noGrp="1"/>
          </p:cNvSpPr>
          <p:nvPr>
            <p:ph type="subTitle" idx="1"/>
          </p:nvPr>
        </p:nvSpPr>
        <p:spPr>
          <a:xfrm>
            <a:off x="779489" y="839449"/>
            <a:ext cx="10598045" cy="5711253"/>
          </a:xfrm>
        </p:spPr>
        <p:txBody>
          <a:bodyPr>
            <a:normAutofit lnSpcReduction="10000"/>
          </a:bodyPr>
          <a:lstStyle/>
          <a:p>
            <a:endParaRPr lang="pt-BR" dirty="0"/>
          </a:p>
          <a:p>
            <a:endParaRPr lang="pt-BR" dirty="0"/>
          </a:p>
          <a:p>
            <a:endParaRPr lang="pt-BR" dirty="0"/>
          </a:p>
          <a:p>
            <a:endParaRPr lang="pt-BR" dirty="0"/>
          </a:p>
          <a:p>
            <a:r>
              <a:rPr lang="en-US" sz="4400" dirty="0"/>
              <a:t>Dialectical assumptions about socialism and </a:t>
            </a:r>
            <a:r>
              <a:rPr lang="en-US" sz="4400" dirty="0" err="1"/>
              <a:t>projectment</a:t>
            </a:r>
            <a:r>
              <a:rPr lang="en-US" sz="4400" dirty="0"/>
              <a:t> in today’s China</a:t>
            </a:r>
            <a:endParaRPr lang="pt-BR" sz="4400" dirty="0"/>
          </a:p>
          <a:p>
            <a:endParaRPr lang="pt-BR" sz="4400" dirty="0"/>
          </a:p>
          <a:p>
            <a:endParaRPr lang="pt-BR" sz="1800" dirty="0"/>
          </a:p>
          <a:p>
            <a:endParaRPr lang="pt-BR" sz="1800" dirty="0"/>
          </a:p>
          <a:p>
            <a:r>
              <a:rPr lang="pt-BR" sz="1800" dirty="0"/>
              <a:t>Elias Jabbour</a:t>
            </a:r>
          </a:p>
          <a:p>
            <a:r>
              <a:rPr lang="pt-BR" sz="1800" dirty="0" err="1"/>
              <a:t>State</a:t>
            </a:r>
            <a:r>
              <a:rPr lang="pt-BR" sz="1800" dirty="0"/>
              <a:t> </a:t>
            </a:r>
            <a:r>
              <a:rPr lang="pt-BR" sz="1800" dirty="0" err="1"/>
              <a:t>University</a:t>
            </a:r>
            <a:r>
              <a:rPr lang="pt-BR" sz="1800" dirty="0"/>
              <a:t> </a:t>
            </a:r>
            <a:r>
              <a:rPr lang="pt-BR" sz="1800" dirty="0" err="1"/>
              <a:t>of</a:t>
            </a:r>
            <a:r>
              <a:rPr lang="pt-BR" sz="1800" dirty="0"/>
              <a:t> Rio de Janeiro</a:t>
            </a:r>
          </a:p>
          <a:p>
            <a:r>
              <a:rPr lang="pt-BR" sz="1800" dirty="0" err="1"/>
              <a:t>School</a:t>
            </a:r>
            <a:r>
              <a:rPr lang="pt-BR" sz="1800" dirty="0"/>
              <a:t> </a:t>
            </a:r>
            <a:r>
              <a:rPr lang="pt-BR" sz="1800" dirty="0" err="1"/>
              <a:t>of</a:t>
            </a:r>
            <a:r>
              <a:rPr lang="pt-BR" sz="1800" dirty="0"/>
              <a:t> </a:t>
            </a:r>
            <a:r>
              <a:rPr lang="pt-BR" sz="1800" dirty="0" err="1"/>
              <a:t>Economics</a:t>
            </a:r>
            <a:endParaRPr lang="pt-BR" sz="1800" dirty="0"/>
          </a:p>
          <a:p>
            <a:r>
              <a:rPr lang="pt-BR" sz="1800" dirty="0"/>
              <a:t>eliasjabbour@terra.com.br</a:t>
            </a:r>
          </a:p>
          <a:p>
            <a:endParaRPr lang="pt-BR" dirty="0"/>
          </a:p>
        </p:txBody>
      </p:sp>
    </p:spTree>
    <p:extLst>
      <p:ext uri="{BB962C8B-B14F-4D97-AF65-F5344CB8AC3E}">
        <p14:creationId xmlns:p14="http://schemas.microsoft.com/office/powerpoint/2010/main" val="490853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6FE1C7D1-89E7-61B8-295D-8D1EA66C1186}"/>
              </a:ext>
            </a:extLst>
          </p:cNvPr>
          <p:cNvSpPr>
            <a:spLocks noGrp="1"/>
          </p:cNvSpPr>
          <p:nvPr>
            <p:ph type="subTitle" idx="1"/>
          </p:nvPr>
        </p:nvSpPr>
        <p:spPr>
          <a:xfrm>
            <a:off x="344774" y="434715"/>
            <a:ext cx="11542426" cy="6160957"/>
          </a:xfrm>
        </p:spPr>
        <p:txBody>
          <a:bodyPr>
            <a:normAutofit fontScale="92500"/>
          </a:bodyPr>
          <a:lstStyle/>
          <a:p>
            <a:r>
              <a:rPr lang="pt-BR" sz="4000" b="1" dirty="0"/>
              <a:t>5. The </a:t>
            </a:r>
            <a:r>
              <a:rPr lang="pt-BR" sz="4000" b="1" dirty="0" err="1"/>
              <a:t>projectment</a:t>
            </a:r>
            <a:endParaRPr lang="pt-BR" sz="4000" b="1" dirty="0"/>
          </a:p>
          <a:p>
            <a:endParaRPr lang="pt-BR" sz="4000" b="1" dirty="0"/>
          </a:p>
          <a:p>
            <a:r>
              <a:rPr lang="en-US" dirty="0"/>
              <a:t>- Brazilian original idea by economist Ignacio Rangel</a:t>
            </a:r>
          </a:p>
          <a:p>
            <a:r>
              <a:rPr lang="en-US" dirty="0"/>
              <a:t>- </a:t>
            </a:r>
            <a:r>
              <a:rPr lang="en-US" dirty="0" err="1"/>
              <a:t>Projectment</a:t>
            </a:r>
            <a:r>
              <a:rPr lang="en-US" dirty="0"/>
              <a:t> as the fusion between Soviet planning + Keynesian Consensus + financial capital</a:t>
            </a:r>
          </a:p>
          <a:p>
            <a:r>
              <a:rPr lang="en-US" dirty="0"/>
              <a:t>- Uneven  development  opens  up  wide  possibilities to interpret the distinct national paths to socialism</a:t>
            </a:r>
          </a:p>
          <a:p>
            <a:pPr marL="342900" indent="-342900">
              <a:buFontTx/>
              <a:buChar char="-"/>
            </a:pPr>
            <a:r>
              <a:rPr lang="en-US" dirty="0"/>
              <a:t>The point: relations between human and nature = </a:t>
            </a:r>
            <a:r>
              <a:rPr lang="en-US" dirty="0" err="1"/>
              <a:t>projectment</a:t>
            </a:r>
            <a:endParaRPr lang="en-US" dirty="0"/>
          </a:p>
          <a:p>
            <a:pPr marL="342900" indent="-342900">
              <a:buFontTx/>
              <a:buChar char="-"/>
            </a:pPr>
            <a:r>
              <a:rPr lang="en-US" dirty="0"/>
              <a:t>Effort to combine uneven development as a fundamental law of transition from capitalism to socialism + higher and superior forms of economic planning</a:t>
            </a:r>
          </a:p>
          <a:p>
            <a:pPr marL="342900" indent="-342900">
              <a:buFontTx/>
              <a:buChar char="-"/>
            </a:pPr>
            <a:r>
              <a:rPr lang="en-US" dirty="0"/>
              <a:t>Fusion between macro and </a:t>
            </a:r>
            <a:r>
              <a:rPr lang="en-US" dirty="0" err="1"/>
              <a:t>microecnomy</a:t>
            </a:r>
            <a:endParaRPr lang="en-US" dirty="0"/>
          </a:p>
          <a:p>
            <a:endParaRPr lang="en-US" b="1" dirty="0"/>
          </a:p>
          <a:p>
            <a:r>
              <a:rPr lang="en-US" b="1" dirty="0"/>
              <a:t>The category</a:t>
            </a:r>
          </a:p>
          <a:p>
            <a:r>
              <a:rPr lang="en-US" dirty="0"/>
              <a:t>Two fundamental concepts: </a:t>
            </a:r>
            <a:r>
              <a:rPr lang="en-US" dirty="0" err="1"/>
              <a:t>cust</a:t>
            </a:r>
            <a:r>
              <a:rPr lang="en-US" dirty="0"/>
              <a:t> and benefit</a:t>
            </a:r>
          </a:p>
          <a:p>
            <a:r>
              <a:rPr lang="en-US" dirty="0"/>
              <a:t>Objective: find a </a:t>
            </a:r>
            <a:r>
              <a:rPr lang="en-US" b="1" dirty="0"/>
              <a:t>reason</a:t>
            </a:r>
            <a:r>
              <a:rPr lang="en-US" dirty="0"/>
              <a:t> in the relation between </a:t>
            </a:r>
            <a:r>
              <a:rPr lang="en-US" dirty="0" err="1"/>
              <a:t>cust</a:t>
            </a:r>
            <a:r>
              <a:rPr lang="en-US" dirty="0"/>
              <a:t> and benefit</a:t>
            </a:r>
            <a:endParaRPr lang="pt-BR" dirty="0"/>
          </a:p>
        </p:txBody>
      </p:sp>
    </p:spTree>
    <p:extLst>
      <p:ext uri="{BB962C8B-B14F-4D97-AF65-F5344CB8AC3E}">
        <p14:creationId xmlns:p14="http://schemas.microsoft.com/office/powerpoint/2010/main" val="40445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F8071BD-9BBB-B621-F72A-D851A682E863}"/>
              </a:ext>
            </a:extLst>
          </p:cNvPr>
          <p:cNvSpPr>
            <a:spLocks noGrp="1"/>
          </p:cNvSpPr>
          <p:nvPr>
            <p:ph type="subTitle" idx="1"/>
          </p:nvPr>
        </p:nvSpPr>
        <p:spPr>
          <a:xfrm>
            <a:off x="254833" y="464695"/>
            <a:ext cx="11557416" cy="6393305"/>
          </a:xfrm>
        </p:spPr>
        <p:txBody>
          <a:bodyPr>
            <a:normAutofit fontScale="92500" lnSpcReduction="20000"/>
          </a:bodyPr>
          <a:lstStyle/>
          <a:p>
            <a:r>
              <a:rPr lang="pt-BR" sz="4000" b="1" dirty="0"/>
              <a:t>5. The </a:t>
            </a:r>
            <a:r>
              <a:rPr lang="pt-BR" sz="4000" b="1" dirty="0" err="1"/>
              <a:t>projectment</a:t>
            </a:r>
            <a:endParaRPr lang="pt-BR" sz="4000" b="1" dirty="0"/>
          </a:p>
          <a:p>
            <a:endParaRPr lang="pt-BR" sz="4000" b="1" dirty="0"/>
          </a:p>
          <a:p>
            <a:r>
              <a:rPr lang="en-US" dirty="0"/>
              <a:t>“(…) the very conceptual definition of socialism emerging in China is now under the understanding of what we call ‘strategic sense of reason’" (Jabbour et al., 2021).</a:t>
            </a:r>
          </a:p>
          <a:p>
            <a:endParaRPr lang="en-US" sz="2000" dirty="0"/>
          </a:p>
          <a:p>
            <a:r>
              <a:rPr lang="en-US" sz="2600" b="1" dirty="0"/>
              <a:t>Three historical process to understand the emergency of a “new </a:t>
            </a:r>
            <a:r>
              <a:rPr lang="en-US" sz="2600" b="1" dirty="0" err="1"/>
              <a:t>projectment</a:t>
            </a:r>
            <a:r>
              <a:rPr lang="en-US" sz="2600" b="1" dirty="0"/>
              <a:t>” in China</a:t>
            </a:r>
          </a:p>
          <a:p>
            <a:endParaRPr lang="en-US" sz="2000" dirty="0"/>
          </a:p>
          <a:p>
            <a:r>
              <a:rPr lang="en-US" sz="2600" dirty="0">
                <a:latin typeface="Arial" panose="020B0604020202020204" pitchFamily="34" charset="0"/>
                <a:cs typeface="Arial" panose="020B0604020202020204" pitchFamily="34" charset="0"/>
              </a:rPr>
              <a:t>- Emergence of the formation of 199 Large State-Owned Enterprise Conglomerates (LSEC). During this process, changes took place in the planning procedures: a previously central planning was replaced by a </a:t>
            </a:r>
            <a:r>
              <a:rPr lang="en-US" sz="2600" i="1" dirty="0">
                <a:latin typeface="Arial" panose="020B0604020202020204" pitchFamily="34" charset="0"/>
                <a:cs typeface="Arial" panose="020B0604020202020204" pitchFamily="34" charset="0"/>
              </a:rPr>
              <a:t>market-based planning</a:t>
            </a:r>
            <a:r>
              <a:rPr lang="en-US" sz="2600" dirty="0">
                <a:latin typeface="Arial" panose="020B0604020202020204" pitchFamily="34" charset="0"/>
                <a:cs typeface="Arial" panose="020B0604020202020204" pitchFamily="34" charset="0"/>
              </a:rPr>
              <a:t>. </a:t>
            </a:r>
          </a:p>
          <a:p>
            <a:pPr marL="457200" indent="-457200">
              <a:buFontTx/>
              <a:buChar char="-"/>
            </a:pPr>
            <a:r>
              <a:rPr lang="en-US" sz="2600" dirty="0">
                <a:latin typeface="Arial" panose="020B0604020202020204" pitchFamily="34" charset="0"/>
                <a:cs typeface="Arial" panose="020B0604020202020204" pitchFamily="34" charset="0"/>
              </a:rPr>
              <a:t>The  second  process  we  refer  to  was when, in 2003, China created the State-Owned Assets Supervision and Administration Commission of the State Council (SASAC) as a key institution of “market socialism”, with the mission to manage state assets in the main LSEC.</a:t>
            </a:r>
          </a:p>
          <a:p>
            <a:r>
              <a:rPr lang="en-US" sz="2600" b="0" i="0" dirty="0">
                <a:effectLst/>
                <a:latin typeface="Arial" panose="020B0604020202020204" pitchFamily="34" charset="0"/>
                <a:cs typeface="Arial" panose="020B0604020202020204" pitchFamily="34" charset="0"/>
              </a:rPr>
              <a:t>- Significant process is found in the strategic decision taken in the 11th Five Year Plan (2006-2010) to recreate a national system of technology and innovation as an environment formed by the LSEC, private conglomerates, public financial system, research centers and universities.</a:t>
            </a:r>
            <a:endParaRPr lang="pt-BR" sz="26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3618746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238422A2-C9C5-F5F0-D729-3CFDE6910BFB}"/>
              </a:ext>
            </a:extLst>
          </p:cNvPr>
          <p:cNvSpPr>
            <a:spLocks noGrp="1"/>
          </p:cNvSpPr>
          <p:nvPr>
            <p:ph type="subTitle" idx="1"/>
          </p:nvPr>
        </p:nvSpPr>
        <p:spPr>
          <a:xfrm>
            <a:off x="179881" y="269823"/>
            <a:ext cx="11827239" cy="6460761"/>
          </a:xfrm>
        </p:spPr>
        <p:txBody>
          <a:bodyPr>
            <a:normAutofit/>
          </a:bodyPr>
          <a:lstStyle/>
          <a:p>
            <a:r>
              <a:rPr lang="pt-BR" sz="4000" b="1" dirty="0"/>
              <a:t>5. The </a:t>
            </a:r>
            <a:r>
              <a:rPr lang="pt-BR" sz="4000" b="1" dirty="0" err="1"/>
              <a:t>projectment</a:t>
            </a:r>
            <a:endParaRPr lang="pt-BR" sz="4000" b="1" dirty="0"/>
          </a:p>
          <a:p>
            <a:endParaRPr lang="pt-BR" b="1" dirty="0"/>
          </a:p>
          <a:p>
            <a:pPr marL="457200" indent="-457200">
              <a:buFontTx/>
              <a:buChar char="-"/>
            </a:pPr>
            <a:r>
              <a:rPr lang="en-US" sz="3200" dirty="0"/>
              <a:t>We don’t observe the Chinese  innovation  system  merely  as  a  means  to  attain  economic  goals,  but  as  an  instrument  to  feed  the  State  and  the  public productive base with economic forces to complement the inauguration of superior forms of economic planning;</a:t>
            </a:r>
          </a:p>
          <a:p>
            <a:endParaRPr lang="en-US" sz="3200" dirty="0"/>
          </a:p>
          <a:p>
            <a:pPr marL="342900" indent="-342900">
              <a:buFontTx/>
              <a:buChar char="-"/>
            </a:pPr>
            <a:r>
              <a:rPr lang="en-US" sz="3200" dirty="0"/>
              <a:t>Big Data, 5G, Artificial Intelligence;</a:t>
            </a:r>
          </a:p>
          <a:p>
            <a:pPr marL="342900" indent="-342900">
              <a:buFontTx/>
              <a:buChar char="-"/>
            </a:pPr>
            <a:r>
              <a:rPr lang="en-US" sz="3200" dirty="0"/>
              <a:t>Reaction to financial crisis (2009)</a:t>
            </a:r>
          </a:p>
          <a:p>
            <a:pPr marL="342900" indent="-342900">
              <a:buFontTx/>
              <a:buChar char="-"/>
            </a:pPr>
            <a:r>
              <a:rPr lang="en-US" sz="3200" dirty="0"/>
              <a:t>Covid-19</a:t>
            </a:r>
          </a:p>
          <a:p>
            <a:pPr marL="342900" indent="-342900">
              <a:buFontTx/>
              <a:buChar char="-"/>
            </a:pPr>
            <a:r>
              <a:rPr lang="en-US" sz="3200" dirty="0"/>
              <a:t>Fighting against extreme poverty</a:t>
            </a:r>
          </a:p>
        </p:txBody>
      </p:sp>
    </p:spTree>
    <p:extLst>
      <p:ext uri="{BB962C8B-B14F-4D97-AF65-F5344CB8AC3E}">
        <p14:creationId xmlns:p14="http://schemas.microsoft.com/office/powerpoint/2010/main" val="1814054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5CD337A2-31D9-8D70-30BF-694B287826F4}"/>
              </a:ext>
            </a:extLst>
          </p:cNvPr>
          <p:cNvSpPr>
            <a:spLocks noGrp="1"/>
          </p:cNvSpPr>
          <p:nvPr>
            <p:ph type="subTitle" idx="1"/>
          </p:nvPr>
        </p:nvSpPr>
        <p:spPr>
          <a:xfrm>
            <a:off x="269823" y="464695"/>
            <a:ext cx="11602387" cy="6086007"/>
          </a:xfrm>
        </p:spPr>
        <p:txBody>
          <a:bodyPr>
            <a:normAutofit fontScale="92500" lnSpcReduction="10000"/>
          </a:bodyPr>
          <a:lstStyle/>
          <a:p>
            <a:r>
              <a:rPr lang="pt-BR" sz="4000" b="1" dirty="0"/>
              <a:t>5. The </a:t>
            </a:r>
            <a:r>
              <a:rPr lang="pt-BR" sz="4000" b="1" dirty="0" err="1"/>
              <a:t>projectment</a:t>
            </a:r>
            <a:endParaRPr lang="pt-BR" sz="4000" b="1" dirty="0"/>
          </a:p>
          <a:p>
            <a:endParaRPr lang="pt-BR" sz="4000" b="1" dirty="0"/>
          </a:p>
          <a:p>
            <a:r>
              <a:rPr lang="en-US" sz="3500" dirty="0"/>
              <a:t>The category of “</a:t>
            </a:r>
            <a:r>
              <a:rPr lang="en-US" sz="3500" dirty="0" err="1"/>
              <a:t>Projectment</a:t>
            </a:r>
            <a:r>
              <a:rPr lang="en-US" sz="3500" dirty="0"/>
              <a:t> Economy" must be incorporated as part of the “Chinese path”.</a:t>
            </a:r>
          </a:p>
          <a:p>
            <a:endParaRPr lang="en-US" sz="3500" dirty="0"/>
          </a:p>
          <a:p>
            <a:r>
              <a:rPr lang="en-US" sz="3500" i="1" dirty="0"/>
              <a:t>Our turning point in regards to dominant postulates coming both from orthodoxy and heterodoxy lies in the perception that  China  is  now  in  a  new  kind  of  accumulation  process,  where  the  overcoming of all types of restrictions and the introduction of new technologies in  the  economy  opened  ways  to qualitatively  increase  the  rationality of productive processes, consequently turning the Chinese economy into a true machine of large public assets, and even of use value</a:t>
            </a:r>
            <a:r>
              <a:rPr lang="en-US" sz="3500" b="1" dirty="0"/>
              <a:t> </a:t>
            </a:r>
            <a:r>
              <a:rPr lang="en-US" sz="3500" dirty="0"/>
              <a:t>(Jabbour et al, 2020)</a:t>
            </a:r>
            <a:endParaRPr lang="pt-BR" sz="3500" dirty="0"/>
          </a:p>
          <a:p>
            <a:endParaRPr lang="pt-BR" sz="4000" b="1" dirty="0"/>
          </a:p>
          <a:p>
            <a:endParaRPr lang="pt-BR" dirty="0"/>
          </a:p>
        </p:txBody>
      </p:sp>
    </p:spTree>
    <p:extLst>
      <p:ext uri="{BB962C8B-B14F-4D97-AF65-F5344CB8AC3E}">
        <p14:creationId xmlns:p14="http://schemas.microsoft.com/office/powerpoint/2010/main" val="2558890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33A643E3-9FCA-41E7-4884-8B43AA962698}"/>
              </a:ext>
            </a:extLst>
          </p:cNvPr>
          <p:cNvSpPr>
            <a:spLocks noGrp="1"/>
          </p:cNvSpPr>
          <p:nvPr>
            <p:ph type="subTitle" idx="1"/>
          </p:nvPr>
        </p:nvSpPr>
        <p:spPr>
          <a:xfrm>
            <a:off x="389744" y="509665"/>
            <a:ext cx="11347554" cy="5951095"/>
          </a:xfrm>
        </p:spPr>
        <p:txBody>
          <a:bodyPr>
            <a:normAutofit fontScale="85000" lnSpcReduction="20000"/>
          </a:bodyPr>
          <a:lstStyle/>
          <a:p>
            <a:r>
              <a:rPr lang="pt-BR" sz="4000" b="1" dirty="0"/>
              <a:t>6. </a:t>
            </a:r>
            <a:r>
              <a:rPr lang="pt-BR" sz="4000" b="1" dirty="0" err="1"/>
              <a:t>Socialism</a:t>
            </a:r>
            <a:endParaRPr lang="pt-BR" sz="4000" b="1" dirty="0"/>
          </a:p>
          <a:p>
            <a:pPr marL="457200" indent="-457200">
              <a:buFontTx/>
              <a:buChar char="-"/>
            </a:pPr>
            <a:r>
              <a:rPr lang="en-US" sz="3200" b="0" i="0" dirty="0">
                <a:effectLst/>
                <a:latin typeface="Arial" panose="020B0604020202020204" pitchFamily="34" charset="0"/>
              </a:rPr>
              <a:t>Socialism must be treated as a historical category;</a:t>
            </a:r>
          </a:p>
          <a:p>
            <a:endParaRPr lang="en-US" sz="3200" b="0" i="0" dirty="0">
              <a:effectLst/>
              <a:latin typeface="Arial" panose="020B0604020202020204" pitchFamily="34" charset="0"/>
            </a:endParaRPr>
          </a:p>
          <a:p>
            <a:pPr marL="457200" indent="-457200">
              <a:buFontTx/>
              <a:buChar char="-"/>
            </a:pPr>
            <a:r>
              <a:rPr lang="en-US" sz="3200" dirty="0">
                <a:latin typeface="Arial" panose="020B0604020202020204" pitchFamily="34" charset="0"/>
              </a:rPr>
              <a:t>its definition must be reached through its historical developments as much as its manifestation in current reality</a:t>
            </a:r>
          </a:p>
          <a:p>
            <a:pPr marL="457200" indent="-457200">
              <a:buFontTx/>
              <a:buChar char="-"/>
            </a:pPr>
            <a:endParaRPr lang="en-US" sz="3200" dirty="0">
              <a:latin typeface="Arial" panose="020B0604020202020204" pitchFamily="34" charset="0"/>
            </a:endParaRPr>
          </a:p>
          <a:p>
            <a:pPr marL="457200" indent="-457200">
              <a:buFontTx/>
              <a:buChar char="-"/>
            </a:pPr>
            <a:r>
              <a:rPr lang="en-US" sz="3200" dirty="0">
                <a:latin typeface="Arial" panose="020B0604020202020204" pitchFamily="34" charset="0"/>
              </a:rPr>
              <a:t>The centrality of public property and a “Communist Party-led Development” </a:t>
            </a:r>
          </a:p>
          <a:p>
            <a:endParaRPr lang="en-US" sz="3200" dirty="0">
              <a:latin typeface="Arial" panose="020B0604020202020204" pitchFamily="34" charset="0"/>
            </a:endParaRPr>
          </a:p>
          <a:p>
            <a:pPr marL="571500" indent="-571500">
              <a:buFontTx/>
              <a:buChar char="-"/>
            </a:pPr>
            <a:r>
              <a:rPr lang="en-US" sz="3200" dirty="0">
                <a:latin typeface="Arial" panose="020B0604020202020204" pitchFamily="34" charset="0"/>
              </a:rPr>
              <a:t>New importance for the category of socioeconomic formation</a:t>
            </a:r>
          </a:p>
          <a:p>
            <a:endParaRPr lang="en-US" sz="3200" dirty="0">
              <a:latin typeface="Arial" panose="020B0604020202020204" pitchFamily="34" charset="0"/>
            </a:endParaRPr>
          </a:p>
          <a:p>
            <a:pPr marL="571500" indent="-571500">
              <a:buFontTx/>
              <a:buChar char="-"/>
            </a:pPr>
            <a:r>
              <a:rPr lang="en-US" sz="3200" dirty="0">
                <a:latin typeface="Arial" panose="020B0604020202020204" pitchFamily="34" charset="0"/>
              </a:rPr>
              <a:t>What matter: the exercise of political power in sense of human emancipation</a:t>
            </a:r>
          </a:p>
          <a:p>
            <a:pPr marL="571500" indent="-571500">
              <a:buFontTx/>
              <a:buChar char="-"/>
            </a:pPr>
            <a:endParaRPr lang="en-US" sz="3200" dirty="0">
              <a:latin typeface="Arial" panose="020B0604020202020204" pitchFamily="34" charset="0"/>
            </a:endParaRPr>
          </a:p>
          <a:p>
            <a:r>
              <a:rPr lang="en-US" sz="3200" b="1" dirty="0">
                <a:latin typeface="Arial" panose="020B0604020202020204" pitchFamily="34" charset="0"/>
              </a:rPr>
              <a:t>- Marxism: science of political power</a:t>
            </a:r>
            <a:endParaRPr lang="pt-BR" sz="4000" b="1" dirty="0"/>
          </a:p>
        </p:txBody>
      </p:sp>
    </p:spTree>
    <p:extLst>
      <p:ext uri="{BB962C8B-B14F-4D97-AF65-F5344CB8AC3E}">
        <p14:creationId xmlns:p14="http://schemas.microsoft.com/office/powerpoint/2010/main" val="1199495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365D5D98-753C-D513-42FD-755BA10B2C21}"/>
              </a:ext>
            </a:extLst>
          </p:cNvPr>
          <p:cNvSpPr>
            <a:spLocks noGrp="1"/>
          </p:cNvSpPr>
          <p:nvPr>
            <p:ph type="subTitle" idx="1"/>
          </p:nvPr>
        </p:nvSpPr>
        <p:spPr>
          <a:xfrm>
            <a:off x="194871" y="449705"/>
            <a:ext cx="11812249" cy="6041035"/>
          </a:xfrm>
        </p:spPr>
        <p:txBody>
          <a:bodyPr>
            <a:normAutofit/>
          </a:bodyPr>
          <a:lstStyle/>
          <a:p>
            <a:r>
              <a:rPr lang="pt-BR" sz="4000" b="1" dirty="0"/>
              <a:t>6. </a:t>
            </a:r>
            <a:r>
              <a:rPr lang="pt-BR" sz="4000" b="1" dirty="0" err="1"/>
              <a:t>Socialism</a:t>
            </a:r>
            <a:endParaRPr lang="pt-BR" sz="4000" b="1" dirty="0"/>
          </a:p>
          <a:p>
            <a:endParaRPr lang="pt-BR" sz="4000" b="1" dirty="0"/>
          </a:p>
          <a:p>
            <a:r>
              <a:rPr lang="pt-BR" sz="3200" dirty="0" err="1"/>
              <a:t>Uneven</a:t>
            </a:r>
            <a:r>
              <a:rPr lang="pt-BR" sz="3200" dirty="0"/>
              <a:t> </a:t>
            </a:r>
            <a:r>
              <a:rPr lang="pt-BR" sz="3200" dirty="0" err="1"/>
              <a:t>development</a:t>
            </a:r>
            <a:r>
              <a:rPr lang="pt-BR" sz="3200" dirty="0"/>
              <a:t> </a:t>
            </a:r>
            <a:r>
              <a:rPr lang="pt-BR" sz="3200" dirty="0" err="1"/>
              <a:t>and</a:t>
            </a:r>
            <a:r>
              <a:rPr lang="pt-BR" sz="3200" dirty="0"/>
              <a:t> </a:t>
            </a:r>
            <a:r>
              <a:rPr lang="pt-BR" sz="3200" dirty="0" err="1"/>
              <a:t>projectment</a:t>
            </a:r>
            <a:r>
              <a:rPr lang="pt-BR" sz="3200" dirty="0"/>
              <a:t> in </a:t>
            </a:r>
            <a:r>
              <a:rPr lang="pt-BR" sz="3200" dirty="0" err="1"/>
              <a:t>line</a:t>
            </a:r>
            <a:r>
              <a:rPr lang="pt-BR" sz="3200" dirty="0"/>
              <a:t> </a:t>
            </a:r>
            <a:r>
              <a:rPr lang="pt-BR" sz="3200" dirty="0" err="1"/>
              <a:t>with</a:t>
            </a:r>
            <a:r>
              <a:rPr lang="pt-BR" sz="3200" dirty="0"/>
              <a:t> a </a:t>
            </a:r>
            <a:r>
              <a:rPr lang="pt-BR" sz="3200" dirty="0" err="1"/>
              <a:t>the</a:t>
            </a:r>
            <a:r>
              <a:rPr lang="pt-BR" sz="3200" dirty="0"/>
              <a:t> approach </a:t>
            </a:r>
            <a:r>
              <a:rPr lang="pt-BR" sz="3200" dirty="0" err="1"/>
              <a:t>on</a:t>
            </a:r>
            <a:r>
              <a:rPr lang="pt-BR" sz="3200" dirty="0"/>
              <a:t> “</a:t>
            </a:r>
            <a:r>
              <a:rPr lang="pt-BR" sz="3200" dirty="0" err="1"/>
              <a:t>science</a:t>
            </a:r>
            <a:r>
              <a:rPr lang="pt-BR" sz="3200" dirty="0"/>
              <a:t> </a:t>
            </a:r>
            <a:r>
              <a:rPr lang="pt-BR" sz="3200" dirty="0" err="1"/>
              <a:t>of</a:t>
            </a:r>
            <a:r>
              <a:rPr lang="pt-BR" sz="3200" dirty="0"/>
              <a:t> </a:t>
            </a:r>
            <a:r>
              <a:rPr lang="pt-BR" sz="3200" dirty="0" err="1"/>
              <a:t>political</a:t>
            </a:r>
            <a:r>
              <a:rPr lang="pt-BR" sz="3200" dirty="0"/>
              <a:t> </a:t>
            </a:r>
            <a:r>
              <a:rPr lang="pt-BR" sz="3200" dirty="0" err="1"/>
              <a:t>power</a:t>
            </a:r>
            <a:r>
              <a:rPr lang="pt-BR" sz="3200" dirty="0"/>
              <a:t>”</a:t>
            </a:r>
          </a:p>
          <a:p>
            <a:endParaRPr lang="pt-BR" sz="3200" dirty="0"/>
          </a:p>
          <a:p>
            <a:r>
              <a:rPr lang="en-US" sz="3200" i="1" dirty="0"/>
              <a:t>The  proletariat  will  use  its  political  supremacy to overtake, little by little, all capital from the bourgeoisie, in order to centralize all instruments of production in the hands of the State, that is, the organized  working  class  turned  into  dominant class, and to enhance, as fast as possible, the sum total of productive forces. </a:t>
            </a:r>
            <a:r>
              <a:rPr lang="en-US" sz="3200" dirty="0"/>
              <a:t>(Marx and Engels, [1848] 1998, p. 56)</a:t>
            </a:r>
            <a:endParaRPr lang="pt-BR" sz="3200" dirty="0"/>
          </a:p>
        </p:txBody>
      </p:sp>
    </p:spTree>
    <p:extLst>
      <p:ext uri="{BB962C8B-B14F-4D97-AF65-F5344CB8AC3E}">
        <p14:creationId xmlns:p14="http://schemas.microsoft.com/office/powerpoint/2010/main" val="1268341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F87C0975-F570-BF0D-A2C9-3C13BF9E3CE6}"/>
              </a:ext>
            </a:extLst>
          </p:cNvPr>
          <p:cNvSpPr>
            <a:spLocks noGrp="1"/>
          </p:cNvSpPr>
          <p:nvPr>
            <p:ph type="subTitle" idx="1"/>
          </p:nvPr>
        </p:nvSpPr>
        <p:spPr>
          <a:xfrm>
            <a:off x="419725" y="329783"/>
            <a:ext cx="11347554" cy="6400801"/>
          </a:xfrm>
        </p:spPr>
        <p:txBody>
          <a:bodyPr>
            <a:normAutofit fontScale="70000" lnSpcReduction="20000"/>
          </a:bodyPr>
          <a:lstStyle/>
          <a:p>
            <a:r>
              <a:rPr lang="pt-BR" sz="4000" b="1" dirty="0"/>
              <a:t>6. </a:t>
            </a:r>
            <a:r>
              <a:rPr lang="pt-BR" sz="4000" b="1" dirty="0" err="1"/>
              <a:t>Socialism</a:t>
            </a:r>
            <a:endParaRPr lang="pt-BR" sz="4000" b="1" dirty="0"/>
          </a:p>
          <a:p>
            <a:pPr marL="342900" indent="-342900">
              <a:buFontTx/>
              <a:buChar char="-"/>
            </a:pPr>
            <a:endParaRPr lang="en-US" sz="2800" dirty="0"/>
          </a:p>
          <a:p>
            <a:pPr marL="342900" indent="-342900">
              <a:buFontTx/>
              <a:buChar char="-"/>
            </a:pPr>
            <a:r>
              <a:rPr lang="en-US" sz="3900" dirty="0"/>
              <a:t>Centralizing  the  strategic  means  of  production in the State, as a way to ensure a material base for the new political power and retain a dominating planning power over the  economic  cycles,  are  the  fundamentals  of  power  exertion  under  socialism;</a:t>
            </a:r>
          </a:p>
          <a:p>
            <a:pPr marL="342900" indent="-342900">
              <a:buFontTx/>
              <a:buChar char="-"/>
            </a:pPr>
            <a:endParaRPr lang="en-US" sz="3900" dirty="0"/>
          </a:p>
          <a:p>
            <a:pPr marL="342900" indent="-342900">
              <a:buFontTx/>
              <a:buChar char="-"/>
            </a:pPr>
            <a:r>
              <a:rPr lang="en-US" sz="3900" dirty="0"/>
              <a:t>A central point:</a:t>
            </a:r>
          </a:p>
          <a:p>
            <a:endParaRPr lang="en-US" sz="3900" dirty="0"/>
          </a:p>
          <a:p>
            <a:r>
              <a:rPr lang="en-US" sz="3900" i="1" dirty="0"/>
              <a:t>A society does never disappear before all productive forces it may contain are  developed, and the new and superior productive  relations  never  take  their  place before the material conditions for these  relations  have  been  inoculated  in the very bosom of that old society. </a:t>
            </a:r>
            <a:r>
              <a:rPr lang="en-US" sz="3900" dirty="0"/>
              <a:t>(Marx, [1859] 2008, p. 48</a:t>
            </a:r>
          </a:p>
          <a:p>
            <a:endParaRPr lang="en-US" sz="3900" dirty="0"/>
          </a:p>
          <a:p>
            <a:pPr marL="342900" indent="-342900">
              <a:buFontTx/>
              <a:buChar char="-"/>
            </a:pPr>
            <a:r>
              <a:rPr lang="en-US" sz="3900" dirty="0"/>
              <a:t>Socialism is a path, not a model</a:t>
            </a:r>
          </a:p>
          <a:p>
            <a:endParaRPr lang="en-US" sz="3900" dirty="0"/>
          </a:p>
          <a:p>
            <a:r>
              <a:rPr lang="en-US" sz="3900" dirty="0"/>
              <a:t>- A Prussian way?</a:t>
            </a:r>
            <a:endParaRPr lang="pt-BR" sz="3900" dirty="0"/>
          </a:p>
        </p:txBody>
      </p:sp>
    </p:spTree>
    <p:extLst>
      <p:ext uri="{BB962C8B-B14F-4D97-AF65-F5344CB8AC3E}">
        <p14:creationId xmlns:p14="http://schemas.microsoft.com/office/powerpoint/2010/main" val="270579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F4CD49D1-0D7A-6C40-0539-DFD2F6424687}"/>
              </a:ext>
            </a:extLst>
          </p:cNvPr>
          <p:cNvSpPr>
            <a:spLocks noGrp="1"/>
          </p:cNvSpPr>
          <p:nvPr>
            <p:ph type="subTitle" idx="1"/>
          </p:nvPr>
        </p:nvSpPr>
        <p:spPr>
          <a:xfrm>
            <a:off x="419725" y="509665"/>
            <a:ext cx="10912839" cy="5816183"/>
          </a:xfrm>
        </p:spPr>
        <p:txBody>
          <a:bodyPr>
            <a:normAutofit fontScale="92500" lnSpcReduction="20000"/>
          </a:bodyPr>
          <a:lstStyle/>
          <a:p>
            <a:r>
              <a:rPr lang="pt-BR" sz="4000" b="1" dirty="0"/>
              <a:t>6. </a:t>
            </a:r>
            <a:r>
              <a:rPr lang="pt-BR" sz="4000" b="1" dirty="0" err="1"/>
              <a:t>Socialism</a:t>
            </a:r>
            <a:endParaRPr lang="pt-BR" sz="4000" b="1" dirty="0"/>
          </a:p>
          <a:p>
            <a:r>
              <a:rPr lang="pt-BR" dirty="0"/>
              <a:t>The </a:t>
            </a:r>
            <a:r>
              <a:rPr lang="pt-BR" dirty="0" err="1"/>
              <a:t>main</a:t>
            </a:r>
            <a:r>
              <a:rPr lang="pt-BR" dirty="0"/>
              <a:t> </a:t>
            </a:r>
            <a:r>
              <a:rPr lang="pt-BR" dirty="0" err="1"/>
              <a:t>contradiction</a:t>
            </a:r>
            <a:endParaRPr lang="pt-BR" dirty="0"/>
          </a:p>
          <a:p>
            <a:endParaRPr lang="pt-BR" dirty="0"/>
          </a:p>
          <a:p>
            <a:r>
              <a:rPr lang="en-US" sz="3600" b="0" i="1" dirty="0">
                <a:effectLst/>
                <a:latin typeface="Arial" panose="020B0604020202020204" pitchFamily="34" charset="0"/>
              </a:rPr>
              <a:t>China’s overall productive forces have been significantly improved from the supply perspective. As a result, China’s production capacity has led the world in many areas, and its backwardness of social production has been fundamentally reversed. However, the more significant problems are that its development is inadequate overall and unbalanced between parts of the country and society. Its development is also behind some global economic powerhouses to some extent, and the structural problems are evident. These have turned into significant constraints while meeting people’s growing needs for a better life.</a:t>
            </a:r>
            <a:r>
              <a:rPr lang="en-US" sz="3600" b="0" i="0" dirty="0">
                <a:effectLst/>
                <a:latin typeface="Arial" panose="020B0604020202020204" pitchFamily="34" charset="0"/>
              </a:rPr>
              <a:t> (Fang &amp; </a:t>
            </a:r>
            <a:r>
              <a:rPr lang="en-US" sz="3600" b="0" i="0" dirty="0" err="1">
                <a:effectLst/>
                <a:latin typeface="Arial" panose="020B0604020202020204" pitchFamily="34" charset="0"/>
              </a:rPr>
              <a:t>Xiaojing</a:t>
            </a:r>
            <a:r>
              <a:rPr lang="en-US" sz="3600" b="0" i="0" dirty="0">
                <a:effectLst/>
                <a:latin typeface="Arial" panose="020B0604020202020204" pitchFamily="34" charset="0"/>
              </a:rPr>
              <a:t>, 2022, p. 38</a:t>
            </a:r>
            <a:endParaRPr lang="pt-BR" sz="3600" dirty="0"/>
          </a:p>
        </p:txBody>
      </p:sp>
    </p:spTree>
    <p:extLst>
      <p:ext uri="{BB962C8B-B14F-4D97-AF65-F5344CB8AC3E}">
        <p14:creationId xmlns:p14="http://schemas.microsoft.com/office/powerpoint/2010/main" val="2342676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B4962EC9-664B-50E2-3172-EECDADE92CF0}"/>
              </a:ext>
            </a:extLst>
          </p:cNvPr>
          <p:cNvSpPr>
            <a:spLocks noGrp="1"/>
          </p:cNvSpPr>
          <p:nvPr>
            <p:ph type="subTitle" idx="1"/>
          </p:nvPr>
        </p:nvSpPr>
        <p:spPr>
          <a:xfrm>
            <a:off x="179881" y="569625"/>
            <a:ext cx="11782269" cy="5921115"/>
          </a:xfrm>
        </p:spPr>
        <p:txBody>
          <a:bodyPr>
            <a:normAutofit fontScale="85000" lnSpcReduction="20000"/>
          </a:bodyPr>
          <a:lstStyle/>
          <a:p>
            <a:r>
              <a:rPr lang="pt-BR" sz="4000" b="1" dirty="0"/>
              <a:t>6. </a:t>
            </a:r>
            <a:r>
              <a:rPr lang="pt-BR" sz="4000" b="1" dirty="0" err="1"/>
              <a:t>Socialism</a:t>
            </a:r>
            <a:endParaRPr lang="pt-BR" sz="4000" b="1" dirty="0"/>
          </a:p>
          <a:p>
            <a:endParaRPr lang="pt-BR" sz="4000" b="1" dirty="0"/>
          </a:p>
          <a:p>
            <a:pPr marL="342900" indent="-342900">
              <a:buFontTx/>
              <a:buChar char="-"/>
            </a:pPr>
            <a:r>
              <a:rPr lang="pt-BR" sz="3200" dirty="0" err="1"/>
              <a:t>Imperative</a:t>
            </a:r>
            <a:r>
              <a:rPr lang="pt-BR" sz="3200" dirty="0"/>
              <a:t> </a:t>
            </a:r>
            <a:r>
              <a:rPr lang="pt-BR" sz="3200" dirty="0" err="1"/>
              <a:t>the</a:t>
            </a:r>
            <a:r>
              <a:rPr lang="pt-BR" sz="3200" dirty="0"/>
              <a:t> </a:t>
            </a:r>
            <a:r>
              <a:rPr lang="pt-BR" sz="3200" dirty="0" err="1"/>
              <a:t>control</a:t>
            </a:r>
            <a:r>
              <a:rPr lang="pt-BR" sz="3200" dirty="0"/>
              <a:t> </a:t>
            </a:r>
            <a:r>
              <a:rPr lang="pt-BR" sz="3200" dirty="0" err="1"/>
              <a:t>the</a:t>
            </a:r>
            <a:r>
              <a:rPr lang="pt-BR" sz="3200" dirty="0"/>
              <a:t> </a:t>
            </a:r>
            <a:r>
              <a:rPr lang="pt-BR" sz="3200" dirty="0" err="1"/>
              <a:t>disorderd</a:t>
            </a:r>
            <a:r>
              <a:rPr lang="pt-BR" sz="3200" dirty="0"/>
              <a:t> capital </a:t>
            </a:r>
            <a:r>
              <a:rPr lang="pt-BR" sz="3200" dirty="0" err="1"/>
              <a:t>growth</a:t>
            </a:r>
            <a:endParaRPr lang="pt-BR" sz="3200" dirty="0"/>
          </a:p>
          <a:p>
            <a:pPr marL="342900" indent="-342900">
              <a:buFontTx/>
              <a:buChar char="-"/>
            </a:pPr>
            <a:r>
              <a:rPr lang="pt-BR" sz="3200" dirty="0" err="1"/>
              <a:t>Socialism</a:t>
            </a:r>
            <a:r>
              <a:rPr lang="pt-BR" sz="3200" dirty="0"/>
              <a:t> in China breaks </a:t>
            </a:r>
            <a:r>
              <a:rPr lang="pt-BR" sz="3200" dirty="0" err="1"/>
              <a:t>away</a:t>
            </a:r>
            <a:r>
              <a:rPr lang="pt-BR" sz="3200" dirty="0"/>
              <a:t> </a:t>
            </a:r>
            <a:r>
              <a:rPr lang="pt-BR" sz="3200" dirty="0" err="1"/>
              <a:t>with</a:t>
            </a:r>
            <a:r>
              <a:rPr lang="pt-BR" sz="3200" dirty="0"/>
              <a:t> </a:t>
            </a:r>
            <a:r>
              <a:rPr lang="pt-BR" sz="3200" dirty="0" err="1"/>
              <a:t>childish</a:t>
            </a:r>
            <a:r>
              <a:rPr lang="pt-BR" sz="3200" dirty="0"/>
              <a:t> </a:t>
            </a:r>
            <a:r>
              <a:rPr lang="pt-BR" sz="3200" dirty="0" err="1"/>
              <a:t>visions</a:t>
            </a:r>
            <a:r>
              <a:rPr lang="pt-BR" sz="3200" dirty="0"/>
              <a:t> </a:t>
            </a:r>
            <a:r>
              <a:rPr lang="pt-BR" sz="3200" dirty="0" err="1"/>
              <a:t>about</a:t>
            </a:r>
            <a:r>
              <a:rPr lang="pt-BR" sz="3200" dirty="0"/>
              <a:t> post-capitalista </a:t>
            </a:r>
            <a:r>
              <a:rPr lang="pt-BR" sz="3200" dirty="0" err="1"/>
              <a:t>societies</a:t>
            </a:r>
            <a:r>
              <a:rPr lang="pt-BR" sz="3200" dirty="0"/>
              <a:t>;</a:t>
            </a:r>
          </a:p>
          <a:p>
            <a:pPr marL="342900" indent="-342900">
              <a:buFontTx/>
              <a:buChar char="-"/>
            </a:pPr>
            <a:r>
              <a:rPr lang="pt-BR" sz="3200" dirty="0" err="1"/>
              <a:t>Socialism</a:t>
            </a:r>
            <a:r>
              <a:rPr lang="pt-BR" sz="3200" dirty="0"/>
              <a:t> as a “</a:t>
            </a:r>
            <a:r>
              <a:rPr lang="pt-BR" sz="3200" dirty="0" err="1"/>
              <a:t>embryonic</a:t>
            </a:r>
            <a:r>
              <a:rPr lang="pt-BR" sz="3200" dirty="0"/>
              <a:t> </a:t>
            </a:r>
            <a:r>
              <a:rPr lang="pt-BR" sz="3200" dirty="0" err="1"/>
              <a:t>form</a:t>
            </a:r>
            <a:r>
              <a:rPr lang="pt-BR" sz="3200" dirty="0"/>
              <a:t>”</a:t>
            </a:r>
          </a:p>
          <a:p>
            <a:endParaRPr lang="pt-BR" sz="3200" dirty="0"/>
          </a:p>
          <a:p>
            <a:r>
              <a:rPr lang="en-US" sz="3200" b="0" i="1" dirty="0">
                <a:effectLst/>
                <a:latin typeface="Arial" panose="020B0604020202020204" pitchFamily="34" charset="0"/>
              </a:rPr>
              <a:t>(…) financialization created its own negation when it allowed for the emergence of a society founded on the turning of reason into an instrument of government, to be used in favor of the vast majority of the population. A kind of science-led government, managing historic issues of international communism with particular solutions. Whether it shows up through the birth of a non-liberal democracy based on communities and urban neighborhoods, whether by the slow uptake of private property into the strategic interests of the socialist State.</a:t>
            </a:r>
            <a:r>
              <a:rPr lang="en-US" sz="3200" b="0" i="0" dirty="0">
                <a:effectLst/>
                <a:latin typeface="Arial" panose="020B0604020202020204" pitchFamily="34" charset="0"/>
              </a:rPr>
              <a:t> </a:t>
            </a:r>
            <a:r>
              <a:rPr lang="pt-BR" sz="3200" b="0" i="0" dirty="0">
                <a:effectLst/>
                <a:latin typeface="Arial" panose="020B0604020202020204" pitchFamily="34" charset="0"/>
              </a:rPr>
              <a:t>(Jabbour et al, 2023)</a:t>
            </a:r>
            <a:endParaRPr lang="pt-BR" sz="3200" dirty="0"/>
          </a:p>
        </p:txBody>
      </p:sp>
    </p:spTree>
    <p:extLst>
      <p:ext uri="{BB962C8B-B14F-4D97-AF65-F5344CB8AC3E}">
        <p14:creationId xmlns:p14="http://schemas.microsoft.com/office/powerpoint/2010/main" val="2758823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7C46E53-5B4C-B707-70B7-D9CCE15ADA27}"/>
              </a:ext>
            </a:extLst>
          </p:cNvPr>
          <p:cNvSpPr>
            <a:spLocks noGrp="1"/>
          </p:cNvSpPr>
          <p:nvPr>
            <p:ph type="subTitle" idx="1"/>
          </p:nvPr>
        </p:nvSpPr>
        <p:spPr>
          <a:xfrm>
            <a:off x="1524000" y="719527"/>
            <a:ext cx="9144000" cy="5366479"/>
          </a:xfrm>
        </p:spPr>
        <p:txBody>
          <a:bodyPr>
            <a:normAutofit/>
          </a:bodyPr>
          <a:lstStyle/>
          <a:p>
            <a:endParaRPr lang="pt-BR" sz="4000" dirty="0"/>
          </a:p>
          <a:p>
            <a:endParaRPr lang="pt-BR" sz="4000" dirty="0"/>
          </a:p>
          <a:p>
            <a:endParaRPr lang="pt-BR" sz="4000" dirty="0"/>
          </a:p>
          <a:p>
            <a:r>
              <a:rPr lang="pt-BR" sz="5400" b="1" dirty="0" err="1"/>
              <a:t>Thank</a:t>
            </a:r>
            <a:r>
              <a:rPr lang="pt-BR" sz="5400" b="1" dirty="0"/>
              <a:t> </a:t>
            </a:r>
            <a:r>
              <a:rPr lang="pt-BR" sz="5400" b="1" dirty="0" err="1"/>
              <a:t>you</a:t>
            </a:r>
            <a:r>
              <a:rPr lang="pt-BR" sz="5400" b="1" dirty="0"/>
              <a:t>!</a:t>
            </a:r>
          </a:p>
        </p:txBody>
      </p:sp>
    </p:spTree>
    <p:extLst>
      <p:ext uri="{BB962C8B-B14F-4D97-AF65-F5344CB8AC3E}">
        <p14:creationId xmlns:p14="http://schemas.microsoft.com/office/powerpoint/2010/main" val="2808233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519CA481-0599-E05D-6E1E-AD336A92B2B5}"/>
              </a:ext>
            </a:extLst>
          </p:cNvPr>
          <p:cNvSpPr>
            <a:spLocks noGrp="1"/>
          </p:cNvSpPr>
          <p:nvPr>
            <p:ph type="subTitle" idx="1"/>
          </p:nvPr>
        </p:nvSpPr>
        <p:spPr>
          <a:xfrm>
            <a:off x="897147" y="672861"/>
            <a:ext cx="10765766" cy="6185140"/>
          </a:xfrm>
        </p:spPr>
        <p:txBody>
          <a:bodyPr>
            <a:normAutofit/>
          </a:bodyPr>
          <a:lstStyle/>
          <a:p>
            <a:r>
              <a:rPr lang="en-US" sz="4400" b="1" dirty="0"/>
              <a:t>In search for a theory</a:t>
            </a:r>
          </a:p>
          <a:p>
            <a:endParaRPr lang="en-US" sz="2800" dirty="0"/>
          </a:p>
          <a:p>
            <a:r>
              <a:rPr lang="en-US" sz="3600" dirty="0"/>
              <a:t>With the country’s growing influence over the world has made understanding China the order of the day. This presentation  intends to confront this investigation in order to overcome the common understanding that frames the Chinese experience in fixed analytical categories, seeking to configure a new rational determination in which “the concept manifests itself in real movement”. </a:t>
            </a:r>
            <a:endParaRPr lang="pt-BR" sz="3600" dirty="0"/>
          </a:p>
        </p:txBody>
      </p:sp>
    </p:spTree>
    <p:extLst>
      <p:ext uri="{BB962C8B-B14F-4D97-AF65-F5344CB8AC3E}">
        <p14:creationId xmlns:p14="http://schemas.microsoft.com/office/powerpoint/2010/main" val="2102478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893DE25-4DEC-EA9E-F790-A437CA2B818B}"/>
              </a:ext>
            </a:extLst>
          </p:cNvPr>
          <p:cNvSpPr>
            <a:spLocks noGrp="1"/>
          </p:cNvSpPr>
          <p:nvPr>
            <p:ph type="subTitle" idx="1"/>
          </p:nvPr>
        </p:nvSpPr>
        <p:spPr>
          <a:xfrm>
            <a:off x="621102" y="759125"/>
            <a:ext cx="11007306" cy="5572664"/>
          </a:xfrm>
        </p:spPr>
        <p:txBody>
          <a:bodyPr/>
          <a:lstStyle/>
          <a:p>
            <a:endParaRPr lang="en-US" sz="2400" dirty="0"/>
          </a:p>
          <a:p>
            <a:endParaRPr lang="en-US" dirty="0"/>
          </a:p>
          <a:p>
            <a:endParaRPr lang="en-US" sz="2400" dirty="0"/>
          </a:p>
          <a:p>
            <a:r>
              <a:rPr lang="en-US" sz="3600" dirty="0"/>
              <a:t>Because it is an experience that unfolds in the context of the anti-imperialist struggle, we admit that Chinese socialism develops based on Marxism as a science of political power in opposition to the postulates of the so-called “Western Marxism”.</a:t>
            </a:r>
            <a:endParaRPr lang="pt-BR" sz="3600" dirty="0"/>
          </a:p>
        </p:txBody>
      </p:sp>
    </p:spTree>
    <p:extLst>
      <p:ext uri="{BB962C8B-B14F-4D97-AF65-F5344CB8AC3E}">
        <p14:creationId xmlns:p14="http://schemas.microsoft.com/office/powerpoint/2010/main" val="1641462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103844E9-D91B-259B-EC86-FCC32BDB526F}"/>
              </a:ext>
            </a:extLst>
          </p:cNvPr>
          <p:cNvSpPr>
            <a:spLocks noGrp="1"/>
          </p:cNvSpPr>
          <p:nvPr>
            <p:ph type="subTitle" idx="1"/>
          </p:nvPr>
        </p:nvSpPr>
        <p:spPr>
          <a:xfrm>
            <a:off x="1086928" y="759125"/>
            <a:ext cx="10041146" cy="5503651"/>
          </a:xfrm>
        </p:spPr>
        <p:txBody>
          <a:bodyPr>
            <a:normAutofit/>
          </a:bodyPr>
          <a:lstStyle/>
          <a:p>
            <a:endParaRPr lang="en-US" sz="2400" dirty="0"/>
          </a:p>
          <a:p>
            <a:r>
              <a:rPr lang="en-US" sz="4000" dirty="0"/>
              <a:t>We argue that, without a new cognitive grammar that allows thinking and knowing the flow of the totality of opposites of historical being, social science will make little progress in the production of theories, concepts and categories that correspond to an in-depth vision of   unique phenomenon in history.</a:t>
            </a:r>
            <a:endParaRPr lang="pt-BR" sz="4000" dirty="0"/>
          </a:p>
        </p:txBody>
      </p:sp>
    </p:spTree>
    <p:extLst>
      <p:ext uri="{BB962C8B-B14F-4D97-AF65-F5344CB8AC3E}">
        <p14:creationId xmlns:p14="http://schemas.microsoft.com/office/powerpoint/2010/main" val="37890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CB57F1E-DB56-B38C-F6ED-8C64E90A3F51}"/>
              </a:ext>
            </a:extLst>
          </p:cNvPr>
          <p:cNvSpPr>
            <a:spLocks noGrp="1"/>
          </p:cNvSpPr>
          <p:nvPr>
            <p:ph type="subTitle" idx="1"/>
          </p:nvPr>
        </p:nvSpPr>
        <p:spPr>
          <a:xfrm>
            <a:off x="809469" y="704537"/>
            <a:ext cx="10358203" cy="5696263"/>
          </a:xfrm>
        </p:spPr>
        <p:txBody>
          <a:bodyPr>
            <a:normAutofit fontScale="92500" lnSpcReduction="20000"/>
          </a:bodyPr>
          <a:lstStyle/>
          <a:p>
            <a:pPr marL="742950" indent="-742950">
              <a:buAutoNum type="arabicPeriod"/>
            </a:pPr>
            <a:r>
              <a:rPr lang="pt-BR" sz="4000" b="1" dirty="0"/>
              <a:t>A point </a:t>
            </a:r>
            <a:r>
              <a:rPr lang="pt-BR" sz="4000" b="1" dirty="0" err="1"/>
              <a:t>and</a:t>
            </a:r>
            <a:r>
              <a:rPr lang="pt-BR" sz="4000" b="1" dirty="0"/>
              <a:t> </a:t>
            </a:r>
            <a:r>
              <a:rPr lang="pt-BR" sz="4000" b="1" dirty="0" err="1"/>
              <a:t>the</a:t>
            </a:r>
            <a:r>
              <a:rPr lang="pt-BR" sz="4000" b="1" dirty="0"/>
              <a:t> </a:t>
            </a:r>
            <a:r>
              <a:rPr lang="pt-BR" sz="4000" b="1" dirty="0" err="1"/>
              <a:t>key</a:t>
            </a:r>
            <a:r>
              <a:rPr lang="pt-BR" sz="4000" b="1" dirty="0"/>
              <a:t> </a:t>
            </a:r>
            <a:r>
              <a:rPr lang="pt-BR" sz="4000" b="1" dirty="0" err="1"/>
              <a:t>categories</a:t>
            </a:r>
            <a:endParaRPr lang="pt-BR" sz="4000" b="1" dirty="0"/>
          </a:p>
          <a:p>
            <a:endParaRPr lang="pt-BR" sz="4000" b="1" dirty="0"/>
          </a:p>
          <a:p>
            <a:pPr marL="571500" indent="-571500">
              <a:buFontTx/>
              <a:buChar char="-"/>
            </a:pPr>
            <a:r>
              <a:rPr lang="pt-BR" sz="3600" dirty="0"/>
              <a:t>China </a:t>
            </a:r>
            <a:r>
              <a:rPr lang="pt-BR" sz="3600" dirty="0" err="1"/>
              <a:t>is</a:t>
            </a:r>
            <a:r>
              <a:rPr lang="pt-BR" sz="3600" dirty="0"/>
              <a:t> </a:t>
            </a:r>
            <a:r>
              <a:rPr lang="pt-BR" sz="3600" dirty="0" err="1"/>
              <a:t>not</a:t>
            </a:r>
            <a:r>
              <a:rPr lang="pt-BR" sz="3600" dirty="0"/>
              <a:t> a “</a:t>
            </a:r>
            <a:r>
              <a:rPr lang="pt-BR" sz="3600" dirty="0" err="1"/>
              <a:t>latecomer</a:t>
            </a:r>
            <a:r>
              <a:rPr lang="pt-BR" sz="3600" dirty="0"/>
              <a:t>” </a:t>
            </a:r>
            <a:r>
              <a:rPr lang="pt-BR" sz="3600" dirty="0" err="1"/>
              <a:t>or</a:t>
            </a:r>
            <a:r>
              <a:rPr lang="pt-BR" sz="3600" dirty="0"/>
              <a:t> “</a:t>
            </a:r>
            <a:r>
              <a:rPr lang="pt-BR" sz="3600" dirty="0" err="1"/>
              <a:t>Asian</a:t>
            </a:r>
            <a:r>
              <a:rPr lang="pt-BR" sz="3600" dirty="0"/>
              <a:t> </a:t>
            </a:r>
            <a:r>
              <a:rPr lang="pt-BR" sz="3600" dirty="0" err="1"/>
              <a:t>developmental</a:t>
            </a:r>
            <a:r>
              <a:rPr lang="pt-BR" sz="3600" dirty="0"/>
              <a:t> </a:t>
            </a:r>
            <a:r>
              <a:rPr lang="pt-BR" sz="3600" dirty="0" err="1"/>
              <a:t>state</a:t>
            </a:r>
            <a:r>
              <a:rPr lang="pt-BR" sz="3600" dirty="0"/>
              <a:t>”; “</a:t>
            </a:r>
            <a:r>
              <a:rPr lang="pt-BR" sz="3600" dirty="0" err="1"/>
              <a:t>entreperneuship</a:t>
            </a:r>
            <a:r>
              <a:rPr lang="pt-BR" sz="3600" dirty="0"/>
              <a:t> </a:t>
            </a:r>
            <a:r>
              <a:rPr lang="pt-BR" sz="3600" dirty="0" err="1"/>
              <a:t>state</a:t>
            </a:r>
            <a:r>
              <a:rPr lang="pt-BR" sz="3600" dirty="0"/>
              <a:t>” </a:t>
            </a:r>
            <a:r>
              <a:rPr lang="pt-BR" sz="3600" dirty="0" err="1"/>
              <a:t>or</a:t>
            </a:r>
            <a:r>
              <a:rPr lang="pt-BR" sz="3600" dirty="0"/>
              <a:t> </a:t>
            </a:r>
            <a:r>
              <a:rPr lang="pt-BR" sz="3600" dirty="0" err="1"/>
              <a:t>even</a:t>
            </a:r>
            <a:r>
              <a:rPr lang="pt-BR" sz="3600" dirty="0"/>
              <a:t> a “</a:t>
            </a:r>
            <a:r>
              <a:rPr lang="pt-BR" sz="3600" dirty="0" err="1"/>
              <a:t>developmental</a:t>
            </a:r>
            <a:r>
              <a:rPr lang="pt-BR" sz="3600" dirty="0"/>
              <a:t> </a:t>
            </a:r>
            <a:r>
              <a:rPr lang="pt-BR" sz="3600" dirty="0" err="1"/>
              <a:t>state</a:t>
            </a:r>
            <a:r>
              <a:rPr lang="pt-BR" sz="3600" dirty="0"/>
              <a:t>”</a:t>
            </a:r>
          </a:p>
          <a:p>
            <a:pPr marL="571500" indent="-571500">
              <a:buFontTx/>
              <a:buChar char="-"/>
            </a:pPr>
            <a:endParaRPr lang="pt-BR" sz="3600" dirty="0"/>
          </a:p>
          <a:p>
            <a:pPr marL="571500" indent="-571500">
              <a:buFontTx/>
              <a:buChar char="-"/>
            </a:pPr>
            <a:r>
              <a:rPr lang="pt-BR" sz="3600" dirty="0"/>
              <a:t>China as a “</a:t>
            </a:r>
            <a:r>
              <a:rPr lang="pt-BR" sz="3600" dirty="0" err="1"/>
              <a:t>Socialist</a:t>
            </a:r>
            <a:r>
              <a:rPr lang="pt-BR" sz="3600" dirty="0"/>
              <a:t> </a:t>
            </a:r>
            <a:r>
              <a:rPr lang="pt-BR" sz="3600" dirty="0" err="1"/>
              <a:t>State</a:t>
            </a:r>
            <a:r>
              <a:rPr lang="pt-BR" sz="3600" dirty="0"/>
              <a:t>”</a:t>
            </a:r>
          </a:p>
          <a:p>
            <a:pPr marL="571500" indent="-571500">
              <a:buFontTx/>
              <a:buChar char="-"/>
            </a:pPr>
            <a:endParaRPr lang="pt-BR" sz="3600" dirty="0"/>
          </a:p>
          <a:p>
            <a:pPr marL="571500" indent="-571500">
              <a:buFontTx/>
              <a:buChar char="-"/>
            </a:pPr>
            <a:r>
              <a:rPr lang="pt-BR" sz="3600" dirty="0"/>
              <a:t>China </a:t>
            </a:r>
            <a:r>
              <a:rPr lang="pt-BR" sz="3600" dirty="0" err="1"/>
              <a:t>found</a:t>
            </a:r>
            <a:r>
              <a:rPr lang="pt-BR" sz="3600" dirty="0"/>
              <a:t> a </a:t>
            </a:r>
            <a:r>
              <a:rPr lang="pt-BR" sz="3600" dirty="0" err="1"/>
              <a:t>distinct</a:t>
            </a:r>
            <a:r>
              <a:rPr lang="pt-BR" sz="3600" dirty="0"/>
              <a:t> </a:t>
            </a:r>
            <a:r>
              <a:rPr lang="pt-BR" sz="3600" dirty="0" err="1"/>
              <a:t>way</a:t>
            </a:r>
            <a:r>
              <a:rPr lang="pt-BR" sz="3600" dirty="0"/>
              <a:t> for </a:t>
            </a:r>
            <a:r>
              <a:rPr lang="pt-BR" sz="3600" dirty="0" err="1"/>
              <a:t>development</a:t>
            </a:r>
            <a:endParaRPr lang="pt-BR" sz="3600" dirty="0"/>
          </a:p>
          <a:p>
            <a:pPr marL="571500" indent="-571500">
              <a:buFontTx/>
              <a:buChar char="-"/>
            </a:pPr>
            <a:endParaRPr lang="pt-BR" sz="3600" dirty="0"/>
          </a:p>
          <a:p>
            <a:r>
              <a:rPr lang="pt-BR" sz="3600" dirty="0"/>
              <a:t>- </a:t>
            </a:r>
            <a:r>
              <a:rPr lang="pt-BR" sz="3600" dirty="0" err="1"/>
              <a:t>Uneven</a:t>
            </a:r>
            <a:r>
              <a:rPr lang="pt-BR" sz="3600" dirty="0"/>
              <a:t> </a:t>
            </a:r>
            <a:r>
              <a:rPr lang="pt-BR" sz="3600" dirty="0" err="1"/>
              <a:t>development</a:t>
            </a:r>
            <a:r>
              <a:rPr lang="pt-BR" sz="3600" dirty="0"/>
              <a:t>, </a:t>
            </a:r>
            <a:r>
              <a:rPr lang="pt-BR" sz="3600" dirty="0" err="1"/>
              <a:t>projectment</a:t>
            </a:r>
            <a:r>
              <a:rPr lang="pt-BR" sz="3600" dirty="0"/>
              <a:t> </a:t>
            </a:r>
            <a:r>
              <a:rPr lang="pt-BR" sz="3600" dirty="0" err="1"/>
              <a:t>and</a:t>
            </a:r>
            <a:r>
              <a:rPr lang="pt-BR" sz="3600" dirty="0"/>
              <a:t> </a:t>
            </a:r>
            <a:r>
              <a:rPr lang="pt-BR" sz="3600" dirty="0" err="1"/>
              <a:t>socialism</a:t>
            </a:r>
            <a:r>
              <a:rPr lang="pt-BR" sz="3600" dirty="0"/>
              <a:t> as </a:t>
            </a:r>
            <a:r>
              <a:rPr lang="pt-BR" sz="3600" dirty="0" err="1"/>
              <a:t>key</a:t>
            </a:r>
            <a:r>
              <a:rPr lang="pt-BR" sz="3600" dirty="0"/>
              <a:t> </a:t>
            </a:r>
            <a:r>
              <a:rPr lang="pt-BR" sz="3600" dirty="0" err="1"/>
              <a:t>categories</a:t>
            </a:r>
            <a:r>
              <a:rPr lang="pt-BR" sz="3600" dirty="0"/>
              <a:t> </a:t>
            </a:r>
            <a:r>
              <a:rPr lang="pt-BR" sz="3600" dirty="0" err="1"/>
              <a:t>to</a:t>
            </a:r>
            <a:r>
              <a:rPr lang="pt-BR" sz="3600" dirty="0"/>
              <a:t> </a:t>
            </a:r>
            <a:r>
              <a:rPr lang="pt-BR" sz="3600" dirty="0" err="1"/>
              <a:t>understand</a:t>
            </a:r>
            <a:r>
              <a:rPr lang="pt-BR" sz="3600" dirty="0"/>
              <a:t> </a:t>
            </a:r>
            <a:r>
              <a:rPr lang="pt-BR" sz="3600" dirty="0" err="1"/>
              <a:t>the</a:t>
            </a:r>
            <a:r>
              <a:rPr lang="pt-BR" sz="3600" dirty="0"/>
              <a:t> Chinese path</a:t>
            </a:r>
          </a:p>
          <a:p>
            <a:endParaRPr lang="pt-BR" sz="4000" b="1" dirty="0"/>
          </a:p>
        </p:txBody>
      </p:sp>
    </p:spTree>
    <p:extLst>
      <p:ext uri="{BB962C8B-B14F-4D97-AF65-F5344CB8AC3E}">
        <p14:creationId xmlns:p14="http://schemas.microsoft.com/office/powerpoint/2010/main" val="2506994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3EC6E0-FA9B-033C-33E0-996447B2B7FF}"/>
              </a:ext>
            </a:extLst>
          </p:cNvPr>
          <p:cNvSpPr>
            <a:spLocks noGrp="1"/>
          </p:cNvSpPr>
          <p:nvPr>
            <p:ph type="ctrTitle"/>
          </p:nvPr>
        </p:nvSpPr>
        <p:spPr>
          <a:xfrm>
            <a:off x="1524000" y="509666"/>
            <a:ext cx="9144000" cy="644577"/>
          </a:xfrm>
        </p:spPr>
        <p:txBody>
          <a:bodyPr>
            <a:normAutofit/>
          </a:bodyPr>
          <a:lstStyle/>
          <a:p>
            <a:r>
              <a:rPr lang="pt-BR" sz="4000" b="1" dirty="0"/>
              <a:t>2. A short </a:t>
            </a:r>
            <a:r>
              <a:rPr lang="pt-BR" sz="4000" b="1" dirty="0" err="1"/>
              <a:t>introduction</a:t>
            </a:r>
            <a:endParaRPr lang="pt-BR" sz="4000" b="1" dirty="0"/>
          </a:p>
        </p:txBody>
      </p:sp>
      <p:sp>
        <p:nvSpPr>
          <p:cNvPr id="3" name="Subtítulo 2">
            <a:extLst>
              <a:ext uri="{FF2B5EF4-FFF2-40B4-BE49-F238E27FC236}">
                <a16:creationId xmlns:a16="http://schemas.microsoft.com/office/drawing/2014/main" id="{6718F45D-66E6-C9D2-8294-29E9FC475869}"/>
              </a:ext>
            </a:extLst>
          </p:cNvPr>
          <p:cNvSpPr>
            <a:spLocks noGrp="1"/>
          </p:cNvSpPr>
          <p:nvPr>
            <p:ph type="subTitle" idx="1"/>
          </p:nvPr>
        </p:nvSpPr>
        <p:spPr>
          <a:xfrm>
            <a:off x="609600" y="1394085"/>
            <a:ext cx="10972800" cy="5216577"/>
          </a:xfrm>
        </p:spPr>
        <p:txBody>
          <a:bodyPr>
            <a:normAutofit lnSpcReduction="10000"/>
          </a:bodyPr>
          <a:lstStyle/>
          <a:p>
            <a:r>
              <a:rPr lang="pt-BR" sz="3200" b="1" dirty="0" err="1"/>
              <a:t>How</a:t>
            </a:r>
            <a:r>
              <a:rPr lang="pt-BR" sz="3200" b="1" dirty="0"/>
              <a:t> </a:t>
            </a:r>
            <a:r>
              <a:rPr lang="pt-BR" sz="3200" b="1" dirty="0" err="1"/>
              <a:t>classify</a:t>
            </a:r>
            <a:r>
              <a:rPr lang="pt-BR" sz="3200" b="1" dirty="0"/>
              <a:t> China? </a:t>
            </a:r>
          </a:p>
          <a:p>
            <a:pPr marL="342900" indent="-342900">
              <a:buFontTx/>
              <a:buChar char="-"/>
            </a:pPr>
            <a:endParaRPr lang="pt-BR" sz="3200" dirty="0"/>
          </a:p>
          <a:p>
            <a:r>
              <a:rPr lang="pt-BR" sz="3200" dirty="0"/>
              <a:t>-Free </a:t>
            </a:r>
            <a:r>
              <a:rPr lang="pt-BR" sz="3200" dirty="0" err="1"/>
              <a:t>market</a:t>
            </a:r>
            <a:r>
              <a:rPr lang="pt-BR" sz="3200" dirty="0"/>
              <a:t>? </a:t>
            </a:r>
            <a:r>
              <a:rPr lang="pt-BR" sz="3200" dirty="0" err="1"/>
              <a:t>State</a:t>
            </a:r>
            <a:r>
              <a:rPr lang="pt-BR" sz="3200" dirty="0"/>
              <a:t> </a:t>
            </a:r>
            <a:r>
              <a:rPr lang="pt-BR" sz="3200" dirty="0" err="1"/>
              <a:t>Capitalism</a:t>
            </a:r>
            <a:r>
              <a:rPr lang="pt-BR" sz="3200" dirty="0"/>
              <a:t>? </a:t>
            </a:r>
            <a:r>
              <a:rPr lang="pt-BR" sz="3200" dirty="0" err="1"/>
              <a:t>Developmental</a:t>
            </a:r>
            <a:r>
              <a:rPr lang="pt-BR" sz="3200" dirty="0"/>
              <a:t> </a:t>
            </a:r>
            <a:r>
              <a:rPr lang="pt-BR" sz="3200" dirty="0" err="1"/>
              <a:t>State</a:t>
            </a:r>
            <a:r>
              <a:rPr lang="pt-BR" sz="3200" dirty="0"/>
              <a:t>?</a:t>
            </a:r>
          </a:p>
          <a:p>
            <a:endParaRPr lang="pt-BR" sz="3200" dirty="0"/>
          </a:p>
          <a:p>
            <a:r>
              <a:rPr lang="pt-BR" sz="3200" dirty="0"/>
              <a:t>A consensus (“</a:t>
            </a:r>
            <a:r>
              <a:rPr lang="pt-BR" sz="3200" dirty="0" err="1"/>
              <a:t>End</a:t>
            </a:r>
            <a:r>
              <a:rPr lang="pt-BR" sz="3200" dirty="0"/>
              <a:t> </a:t>
            </a:r>
            <a:r>
              <a:rPr lang="pt-BR" sz="3200" dirty="0" err="1"/>
              <a:t>of</a:t>
            </a:r>
            <a:r>
              <a:rPr lang="pt-BR" sz="3200" dirty="0"/>
              <a:t> </a:t>
            </a:r>
            <a:r>
              <a:rPr lang="pt-BR" sz="3200" dirty="0" err="1"/>
              <a:t>History</a:t>
            </a:r>
            <a:r>
              <a:rPr lang="pt-BR" sz="3200" dirty="0"/>
              <a:t>”): China </a:t>
            </a:r>
            <a:r>
              <a:rPr lang="pt-BR" sz="3200" dirty="0" err="1"/>
              <a:t>became</a:t>
            </a:r>
            <a:r>
              <a:rPr lang="pt-BR" sz="3200" dirty="0"/>
              <a:t> a </a:t>
            </a:r>
            <a:r>
              <a:rPr lang="pt-BR" sz="3200" dirty="0" err="1"/>
              <a:t>capitalist</a:t>
            </a:r>
            <a:r>
              <a:rPr lang="pt-BR" sz="3200" dirty="0"/>
              <a:t> country </a:t>
            </a:r>
            <a:r>
              <a:rPr lang="pt-BR" sz="3200" dirty="0" err="1"/>
              <a:t>since</a:t>
            </a:r>
            <a:r>
              <a:rPr lang="pt-BR" sz="3200" dirty="0"/>
              <a:t> </a:t>
            </a:r>
            <a:r>
              <a:rPr lang="pt-BR" sz="3200" dirty="0" err="1"/>
              <a:t>the</a:t>
            </a:r>
            <a:r>
              <a:rPr lang="pt-BR" sz="3200" dirty="0"/>
              <a:t> 1978’s </a:t>
            </a:r>
          </a:p>
          <a:p>
            <a:endParaRPr lang="pt-BR" sz="3200" dirty="0"/>
          </a:p>
          <a:p>
            <a:pPr marL="342900" indent="-342900">
              <a:buFontTx/>
              <a:buChar char="-"/>
            </a:pPr>
            <a:r>
              <a:rPr lang="pt-BR" sz="3200" dirty="0"/>
              <a:t>The Chinese </a:t>
            </a:r>
            <a:r>
              <a:rPr lang="pt-BR" sz="3200" dirty="0" err="1"/>
              <a:t>particularity</a:t>
            </a:r>
            <a:r>
              <a:rPr lang="pt-BR" sz="3200" dirty="0"/>
              <a:t>: </a:t>
            </a:r>
            <a:r>
              <a:rPr lang="en-US" sz="3200" dirty="0"/>
              <a:t>lies in that the poorest country in</a:t>
            </a:r>
          </a:p>
          <a:p>
            <a:r>
              <a:rPr lang="en-US" sz="3200" dirty="0"/>
              <a:t>the world undergoes a transformation process</a:t>
            </a:r>
          </a:p>
          <a:p>
            <a:r>
              <a:rPr lang="en-US" sz="3200" dirty="0"/>
              <a:t>that leads it to be the second world economic power</a:t>
            </a:r>
          </a:p>
          <a:p>
            <a:endParaRPr lang="pt-BR" dirty="0"/>
          </a:p>
          <a:p>
            <a:pPr marL="342900" indent="-342900">
              <a:buFontTx/>
              <a:buChar char="-"/>
            </a:pPr>
            <a:endParaRPr lang="pt-BR" dirty="0"/>
          </a:p>
        </p:txBody>
      </p:sp>
    </p:spTree>
    <p:extLst>
      <p:ext uri="{BB962C8B-B14F-4D97-AF65-F5344CB8AC3E}">
        <p14:creationId xmlns:p14="http://schemas.microsoft.com/office/powerpoint/2010/main" val="394190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21A8E3-F895-249F-3A72-C8B590A46627}"/>
              </a:ext>
            </a:extLst>
          </p:cNvPr>
          <p:cNvSpPr>
            <a:spLocks noGrp="1"/>
          </p:cNvSpPr>
          <p:nvPr>
            <p:ph type="subTitle" idx="1"/>
          </p:nvPr>
        </p:nvSpPr>
        <p:spPr>
          <a:xfrm>
            <a:off x="134911" y="299802"/>
            <a:ext cx="11827240" cy="6445771"/>
          </a:xfrm>
        </p:spPr>
        <p:txBody>
          <a:bodyPr>
            <a:normAutofit fontScale="77500" lnSpcReduction="20000"/>
          </a:bodyPr>
          <a:lstStyle/>
          <a:p>
            <a:endParaRPr lang="pt-BR" sz="2400" b="1" dirty="0"/>
          </a:p>
          <a:p>
            <a:r>
              <a:rPr lang="pt-BR" sz="4000" b="1" dirty="0"/>
              <a:t>3. China as a new </a:t>
            </a:r>
            <a:r>
              <a:rPr lang="pt-BR" sz="4000" b="1" dirty="0" err="1"/>
              <a:t>socioeconomic</a:t>
            </a:r>
            <a:r>
              <a:rPr lang="pt-BR" sz="4000" b="1" dirty="0"/>
              <a:t> </a:t>
            </a:r>
            <a:r>
              <a:rPr lang="pt-BR" sz="4000" b="1" dirty="0" err="1"/>
              <a:t>formation</a:t>
            </a:r>
            <a:endParaRPr lang="pt-BR" sz="4000" b="1" dirty="0"/>
          </a:p>
          <a:p>
            <a:endParaRPr lang="pt-BR" sz="4000" b="1" dirty="0"/>
          </a:p>
          <a:p>
            <a:pPr marL="457200" indent="-457200">
              <a:buFontTx/>
              <a:buChar char="-"/>
            </a:pPr>
            <a:r>
              <a:rPr lang="pt-BR" sz="3500" dirty="0" err="1"/>
              <a:t>Socialism</a:t>
            </a:r>
            <a:r>
              <a:rPr lang="pt-BR" sz="3500" dirty="0"/>
              <a:t> in China </a:t>
            </a:r>
            <a:r>
              <a:rPr lang="pt-BR" sz="3500" dirty="0" err="1"/>
              <a:t>reinvented</a:t>
            </a:r>
            <a:r>
              <a:rPr lang="pt-BR" sz="3500" dirty="0"/>
              <a:t> </a:t>
            </a:r>
            <a:r>
              <a:rPr lang="pt-BR" sz="3500" dirty="0" err="1"/>
              <a:t>through</a:t>
            </a:r>
            <a:r>
              <a:rPr lang="pt-BR" sz="3500" dirty="0"/>
              <a:t> </a:t>
            </a:r>
            <a:r>
              <a:rPr lang="pt-BR" sz="3500" dirty="0" err="1"/>
              <a:t>market</a:t>
            </a:r>
            <a:r>
              <a:rPr lang="pt-BR" sz="3500" dirty="0"/>
              <a:t> </a:t>
            </a:r>
            <a:r>
              <a:rPr lang="pt-BR" sz="3500" dirty="0" err="1"/>
              <a:t>institutions</a:t>
            </a:r>
            <a:endParaRPr lang="pt-BR" sz="3500" dirty="0"/>
          </a:p>
          <a:p>
            <a:pPr marL="457200" indent="-457200">
              <a:buFontTx/>
              <a:buChar char="-"/>
            </a:pPr>
            <a:endParaRPr lang="pt-BR" sz="3500" dirty="0"/>
          </a:p>
          <a:p>
            <a:pPr marL="457200" indent="-457200">
              <a:buFontTx/>
              <a:buChar char="-"/>
            </a:pPr>
            <a:r>
              <a:rPr lang="pt-BR" sz="3500" dirty="0"/>
              <a:t>Rural </a:t>
            </a:r>
            <a:r>
              <a:rPr lang="pt-BR" sz="3500" dirty="0" err="1"/>
              <a:t>reforms</a:t>
            </a:r>
            <a:r>
              <a:rPr lang="pt-BR" sz="3500" dirty="0"/>
              <a:t> </a:t>
            </a:r>
            <a:r>
              <a:rPr lang="pt-BR" sz="3500" dirty="0" err="1"/>
              <a:t>and</a:t>
            </a:r>
            <a:r>
              <a:rPr lang="pt-BR" sz="3500" dirty="0"/>
              <a:t> </a:t>
            </a:r>
            <a:r>
              <a:rPr lang="pt-BR" sz="3500" dirty="0" err="1"/>
              <a:t>emergence</a:t>
            </a:r>
            <a:r>
              <a:rPr lang="pt-BR" sz="3500" dirty="0"/>
              <a:t> </a:t>
            </a:r>
            <a:r>
              <a:rPr lang="pt-BR" sz="3500" dirty="0" err="1"/>
              <a:t>of</a:t>
            </a:r>
            <a:r>
              <a:rPr lang="pt-BR" sz="3500" dirty="0"/>
              <a:t> new </a:t>
            </a:r>
            <a:r>
              <a:rPr lang="pt-BR" sz="3500" dirty="0" err="1"/>
              <a:t>forms</a:t>
            </a:r>
            <a:r>
              <a:rPr lang="pt-BR" sz="3500" dirty="0"/>
              <a:t> </a:t>
            </a:r>
            <a:r>
              <a:rPr lang="pt-BR" sz="3500" dirty="0" err="1"/>
              <a:t>of</a:t>
            </a:r>
            <a:r>
              <a:rPr lang="pt-BR" sz="3500" dirty="0"/>
              <a:t> </a:t>
            </a:r>
            <a:r>
              <a:rPr lang="pt-BR" sz="3500" dirty="0" err="1"/>
              <a:t>property</a:t>
            </a:r>
            <a:endParaRPr lang="pt-BR" sz="3500" dirty="0"/>
          </a:p>
          <a:p>
            <a:pPr marL="457200" indent="-457200">
              <a:buFontTx/>
              <a:buChar char="-"/>
            </a:pPr>
            <a:endParaRPr lang="pt-BR" sz="3500" dirty="0"/>
          </a:p>
          <a:p>
            <a:pPr marL="457200" indent="-457200">
              <a:buFontTx/>
              <a:buChar char="-"/>
            </a:pPr>
            <a:r>
              <a:rPr lang="pt-BR" sz="3500" dirty="0" err="1"/>
              <a:t>Waves</a:t>
            </a:r>
            <a:r>
              <a:rPr lang="pt-BR" sz="3500" dirty="0"/>
              <a:t> </a:t>
            </a:r>
            <a:r>
              <a:rPr lang="pt-BR" sz="3500" dirty="0" err="1"/>
              <a:t>of</a:t>
            </a:r>
            <a:r>
              <a:rPr lang="pt-BR" sz="3500" dirty="0"/>
              <a:t> </a:t>
            </a:r>
            <a:r>
              <a:rPr lang="pt-BR" sz="3500" dirty="0" err="1"/>
              <a:t>institutional</a:t>
            </a:r>
            <a:r>
              <a:rPr lang="pt-BR" sz="3500" dirty="0"/>
              <a:t> </a:t>
            </a:r>
            <a:r>
              <a:rPr lang="pt-BR" sz="3500" dirty="0" err="1"/>
              <a:t>inovations</a:t>
            </a:r>
            <a:endParaRPr lang="pt-BR" sz="3500" dirty="0"/>
          </a:p>
          <a:p>
            <a:pPr marL="457200" indent="-457200">
              <a:buFontTx/>
              <a:buChar char="-"/>
            </a:pPr>
            <a:endParaRPr lang="pt-BR" sz="3500" dirty="0"/>
          </a:p>
          <a:p>
            <a:pPr marL="457200" indent="-457200">
              <a:buFontTx/>
              <a:buChar char="-"/>
            </a:pPr>
            <a:r>
              <a:rPr lang="pt-BR" sz="3500" dirty="0" err="1"/>
              <a:t>Emergence</a:t>
            </a:r>
            <a:r>
              <a:rPr lang="pt-BR" sz="3500" dirty="0"/>
              <a:t> </a:t>
            </a:r>
            <a:r>
              <a:rPr lang="pt-BR" sz="3500" dirty="0" err="1"/>
              <a:t>of</a:t>
            </a:r>
            <a:r>
              <a:rPr lang="pt-BR" sz="3500" dirty="0"/>
              <a:t> new </a:t>
            </a:r>
            <a:r>
              <a:rPr lang="pt-BR" sz="3500" dirty="0" err="1"/>
              <a:t>and</a:t>
            </a:r>
            <a:r>
              <a:rPr lang="pt-BR" sz="3500" dirty="0"/>
              <a:t> </a:t>
            </a:r>
            <a:r>
              <a:rPr lang="pt-BR" sz="3500" dirty="0" err="1"/>
              <a:t>higher</a:t>
            </a:r>
            <a:r>
              <a:rPr lang="pt-BR" sz="3500" dirty="0"/>
              <a:t> </a:t>
            </a:r>
            <a:r>
              <a:rPr lang="pt-BR" sz="3500" dirty="0" err="1"/>
              <a:t>forms</a:t>
            </a:r>
            <a:r>
              <a:rPr lang="pt-BR" sz="3500" dirty="0"/>
              <a:t> </a:t>
            </a:r>
            <a:r>
              <a:rPr lang="pt-BR" sz="3500" dirty="0" err="1"/>
              <a:t>of</a:t>
            </a:r>
            <a:r>
              <a:rPr lang="pt-BR" sz="3500" dirty="0"/>
              <a:t> </a:t>
            </a:r>
            <a:r>
              <a:rPr lang="pt-BR" sz="3500" dirty="0" err="1"/>
              <a:t>economic</a:t>
            </a:r>
            <a:r>
              <a:rPr lang="pt-BR" sz="3500" dirty="0"/>
              <a:t> </a:t>
            </a:r>
            <a:r>
              <a:rPr lang="pt-BR" sz="3500" dirty="0" err="1"/>
              <a:t>planning</a:t>
            </a:r>
            <a:endParaRPr lang="pt-BR" sz="3500" dirty="0"/>
          </a:p>
          <a:p>
            <a:pPr marL="457200" indent="-457200">
              <a:buFontTx/>
              <a:buChar char="-"/>
            </a:pPr>
            <a:endParaRPr lang="pt-BR" sz="3500" dirty="0"/>
          </a:p>
          <a:p>
            <a:pPr marL="457200" indent="-457200">
              <a:buFontTx/>
              <a:buChar char="-"/>
            </a:pPr>
            <a:r>
              <a:rPr lang="pt-BR" sz="3500" dirty="0"/>
              <a:t>New </a:t>
            </a:r>
            <a:r>
              <a:rPr lang="pt-BR" sz="3500" dirty="0" err="1"/>
              <a:t>scientific</a:t>
            </a:r>
            <a:r>
              <a:rPr lang="pt-BR" sz="3500" dirty="0"/>
              <a:t> body </a:t>
            </a:r>
            <a:r>
              <a:rPr lang="pt-BR" sz="3500" dirty="0" err="1"/>
              <a:t>to</a:t>
            </a:r>
            <a:r>
              <a:rPr lang="pt-BR" sz="3500" dirty="0"/>
              <a:t> </a:t>
            </a:r>
            <a:r>
              <a:rPr lang="pt-BR" sz="3500" dirty="0" err="1"/>
              <a:t>understand</a:t>
            </a:r>
            <a:r>
              <a:rPr lang="pt-BR" sz="3500" dirty="0"/>
              <a:t> </a:t>
            </a:r>
            <a:r>
              <a:rPr lang="pt-BR" sz="3500" dirty="0" err="1"/>
              <a:t>the</a:t>
            </a:r>
            <a:r>
              <a:rPr lang="pt-BR" sz="3500" dirty="0"/>
              <a:t> Chinese </a:t>
            </a:r>
            <a:r>
              <a:rPr lang="pt-BR" sz="3500" dirty="0" err="1"/>
              <a:t>phenomena</a:t>
            </a:r>
            <a:endParaRPr lang="pt-BR" sz="3500" dirty="0"/>
          </a:p>
          <a:p>
            <a:pPr marL="457200" indent="-457200">
              <a:buFontTx/>
              <a:buChar char="-"/>
            </a:pPr>
            <a:endParaRPr lang="pt-BR" sz="3500" dirty="0"/>
          </a:p>
          <a:p>
            <a:pPr marL="457200" indent="-457200">
              <a:buFontTx/>
              <a:buChar char="-"/>
            </a:pPr>
            <a:r>
              <a:rPr lang="pt-BR" sz="3500" dirty="0" err="1"/>
              <a:t>Starting</a:t>
            </a:r>
            <a:r>
              <a:rPr lang="pt-BR" sz="3500" dirty="0"/>
              <a:t> points: </a:t>
            </a:r>
            <a:r>
              <a:rPr lang="pt-BR" sz="3500" dirty="0" err="1"/>
              <a:t>categories</a:t>
            </a:r>
            <a:r>
              <a:rPr lang="pt-BR" sz="3500" dirty="0"/>
              <a:t> </a:t>
            </a:r>
            <a:r>
              <a:rPr lang="pt-BR" sz="3500" dirty="0" err="1"/>
              <a:t>of</a:t>
            </a:r>
            <a:r>
              <a:rPr lang="pt-BR" sz="3500" dirty="0"/>
              <a:t> “</a:t>
            </a:r>
            <a:r>
              <a:rPr lang="pt-BR" sz="3500" dirty="0" err="1"/>
              <a:t>uneven</a:t>
            </a:r>
            <a:r>
              <a:rPr lang="pt-BR" sz="3500" dirty="0"/>
              <a:t> </a:t>
            </a:r>
            <a:r>
              <a:rPr lang="pt-BR" sz="3500" dirty="0" err="1"/>
              <a:t>development</a:t>
            </a:r>
            <a:r>
              <a:rPr lang="pt-BR" sz="3500" dirty="0"/>
              <a:t>”, “</a:t>
            </a:r>
            <a:r>
              <a:rPr lang="pt-BR" sz="3500" dirty="0" err="1"/>
              <a:t>projectment</a:t>
            </a:r>
            <a:r>
              <a:rPr lang="pt-BR" sz="3500" dirty="0"/>
              <a:t>” </a:t>
            </a:r>
            <a:r>
              <a:rPr lang="pt-BR" sz="3500" dirty="0" err="1"/>
              <a:t>and</a:t>
            </a:r>
            <a:r>
              <a:rPr lang="pt-BR" sz="3500" dirty="0"/>
              <a:t> “</a:t>
            </a:r>
            <a:r>
              <a:rPr lang="pt-BR" sz="3500" dirty="0" err="1"/>
              <a:t>socialism</a:t>
            </a:r>
            <a:r>
              <a:rPr lang="pt-BR" sz="3500" dirty="0"/>
              <a:t>”</a:t>
            </a:r>
          </a:p>
        </p:txBody>
      </p:sp>
    </p:spTree>
    <p:extLst>
      <p:ext uri="{BB962C8B-B14F-4D97-AF65-F5344CB8AC3E}">
        <p14:creationId xmlns:p14="http://schemas.microsoft.com/office/powerpoint/2010/main" val="1498027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ED0D4D7-3237-7660-58BC-7635A0F0EEF1}"/>
              </a:ext>
            </a:extLst>
          </p:cNvPr>
          <p:cNvSpPr>
            <a:spLocks noGrp="1"/>
          </p:cNvSpPr>
          <p:nvPr>
            <p:ph type="subTitle" idx="1"/>
          </p:nvPr>
        </p:nvSpPr>
        <p:spPr>
          <a:xfrm>
            <a:off x="344773" y="389744"/>
            <a:ext cx="11422505" cy="6160958"/>
          </a:xfrm>
        </p:spPr>
        <p:txBody>
          <a:bodyPr>
            <a:normAutofit/>
          </a:bodyPr>
          <a:lstStyle/>
          <a:p>
            <a:r>
              <a:rPr lang="pt-BR" sz="4000" b="1" dirty="0"/>
              <a:t>4. The </a:t>
            </a:r>
            <a:r>
              <a:rPr lang="pt-BR" sz="4000" b="1" dirty="0" err="1"/>
              <a:t>unequal</a:t>
            </a:r>
            <a:r>
              <a:rPr lang="pt-BR" sz="4000" b="1" dirty="0"/>
              <a:t> </a:t>
            </a:r>
            <a:r>
              <a:rPr lang="pt-BR" sz="4000" b="1" dirty="0" err="1"/>
              <a:t>development</a:t>
            </a:r>
            <a:endParaRPr lang="pt-BR" sz="4000" b="1" dirty="0"/>
          </a:p>
          <a:p>
            <a:endParaRPr lang="pt-BR" sz="4000" b="1" dirty="0"/>
          </a:p>
          <a:p>
            <a:r>
              <a:rPr lang="pt-BR" sz="4000" dirty="0"/>
              <a:t>The </a:t>
            </a:r>
            <a:r>
              <a:rPr lang="pt-BR" sz="4000" dirty="0" err="1"/>
              <a:t>Lenin’s</a:t>
            </a:r>
            <a:r>
              <a:rPr lang="pt-BR" sz="4000" dirty="0"/>
              <a:t> </a:t>
            </a:r>
            <a:r>
              <a:rPr lang="pt-BR" sz="4000" dirty="0" err="1"/>
              <a:t>main</a:t>
            </a:r>
            <a:r>
              <a:rPr lang="pt-BR" sz="4000" dirty="0"/>
              <a:t> </a:t>
            </a:r>
            <a:r>
              <a:rPr lang="pt-BR" sz="4000" dirty="0" err="1"/>
              <a:t>economic</a:t>
            </a:r>
            <a:r>
              <a:rPr lang="pt-BR" sz="4000" dirty="0"/>
              <a:t> </a:t>
            </a:r>
            <a:r>
              <a:rPr lang="pt-BR" sz="4000" dirty="0" err="1"/>
              <a:t>discover</a:t>
            </a:r>
            <a:endParaRPr lang="pt-BR" sz="4000" dirty="0"/>
          </a:p>
          <a:p>
            <a:endParaRPr lang="pt-BR" sz="4000" dirty="0"/>
          </a:p>
          <a:p>
            <a:r>
              <a:rPr lang="en-US" sz="3600" i="1" dirty="0"/>
              <a:t>The  law  of  uneven  development  has  (...) a considerable importance by itself and the consequences it carries along. It is the main discovery made by Lenin in the economic field: the great law of socioeconomic  formation.  </a:t>
            </a:r>
            <a:r>
              <a:rPr lang="en-US" sz="3600" dirty="0"/>
              <a:t>(Lefebvre,  1955 [2020], p. 193)</a:t>
            </a:r>
          </a:p>
          <a:p>
            <a:endParaRPr lang="pt-BR" sz="4000" dirty="0"/>
          </a:p>
          <a:p>
            <a:endParaRPr lang="pt-BR" sz="4000" dirty="0"/>
          </a:p>
        </p:txBody>
      </p:sp>
    </p:spTree>
    <p:extLst>
      <p:ext uri="{BB962C8B-B14F-4D97-AF65-F5344CB8AC3E}">
        <p14:creationId xmlns:p14="http://schemas.microsoft.com/office/powerpoint/2010/main" val="292653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7CE4C62A-F4F6-C8BD-335F-E095F1E8AE5A}"/>
              </a:ext>
            </a:extLst>
          </p:cNvPr>
          <p:cNvSpPr>
            <a:spLocks noGrp="1"/>
          </p:cNvSpPr>
          <p:nvPr>
            <p:ph type="subTitle" idx="1"/>
          </p:nvPr>
        </p:nvSpPr>
        <p:spPr>
          <a:xfrm>
            <a:off x="254833" y="449704"/>
            <a:ext cx="11662347" cy="6295869"/>
          </a:xfrm>
        </p:spPr>
        <p:txBody>
          <a:bodyPr>
            <a:normAutofit/>
          </a:bodyPr>
          <a:lstStyle/>
          <a:p>
            <a:r>
              <a:rPr lang="pt-BR" sz="4000" b="1" dirty="0"/>
              <a:t>4. The </a:t>
            </a:r>
            <a:r>
              <a:rPr lang="pt-BR" sz="4000" b="1" dirty="0" err="1"/>
              <a:t>unequal</a:t>
            </a:r>
            <a:r>
              <a:rPr lang="pt-BR" sz="4000" b="1" dirty="0"/>
              <a:t> </a:t>
            </a:r>
            <a:r>
              <a:rPr lang="pt-BR" sz="4000" b="1" dirty="0" err="1"/>
              <a:t>development</a:t>
            </a:r>
            <a:endParaRPr lang="pt-BR" sz="4000" b="1" dirty="0"/>
          </a:p>
          <a:p>
            <a:endParaRPr lang="pt-BR" dirty="0"/>
          </a:p>
          <a:p>
            <a:pPr marL="342900" indent="-342900">
              <a:buFontTx/>
              <a:buChar char="-"/>
            </a:pPr>
            <a:r>
              <a:rPr lang="pt-BR" sz="2800" dirty="0"/>
              <a:t>China as </a:t>
            </a:r>
            <a:r>
              <a:rPr lang="pt-BR" sz="2800" dirty="0" err="1"/>
              <a:t>empirical</a:t>
            </a:r>
            <a:r>
              <a:rPr lang="pt-BR" sz="2800" dirty="0"/>
              <a:t> case </a:t>
            </a:r>
            <a:r>
              <a:rPr lang="pt-BR" sz="2800" dirty="0" err="1"/>
              <a:t>of</a:t>
            </a:r>
            <a:r>
              <a:rPr lang="pt-BR" sz="2800" dirty="0"/>
              <a:t> </a:t>
            </a:r>
            <a:r>
              <a:rPr lang="pt-BR" sz="2800" dirty="0" err="1"/>
              <a:t>theoretical</a:t>
            </a:r>
            <a:r>
              <a:rPr lang="pt-BR" sz="2800" dirty="0"/>
              <a:t> </a:t>
            </a:r>
            <a:r>
              <a:rPr lang="pt-BR" sz="2800" dirty="0" err="1"/>
              <a:t>comprovation</a:t>
            </a:r>
            <a:r>
              <a:rPr lang="pt-BR" sz="2800" dirty="0"/>
              <a:t> </a:t>
            </a:r>
            <a:r>
              <a:rPr lang="pt-BR" sz="2800" dirty="0" err="1"/>
              <a:t>of</a:t>
            </a:r>
            <a:r>
              <a:rPr lang="pt-BR" sz="2800" dirty="0"/>
              <a:t> </a:t>
            </a:r>
            <a:r>
              <a:rPr lang="pt-BR" sz="2800" dirty="0" err="1"/>
              <a:t>this</a:t>
            </a:r>
            <a:r>
              <a:rPr lang="pt-BR" sz="2800" dirty="0"/>
              <a:t> </a:t>
            </a:r>
            <a:r>
              <a:rPr lang="pt-BR" sz="2800" dirty="0" err="1"/>
              <a:t>law</a:t>
            </a:r>
            <a:endParaRPr lang="pt-BR" sz="2800" dirty="0"/>
          </a:p>
          <a:p>
            <a:pPr marL="342900" indent="-342900">
              <a:buFontTx/>
              <a:buChar char="-"/>
            </a:pPr>
            <a:r>
              <a:rPr lang="pt-BR" sz="2800" dirty="0"/>
              <a:t>In </a:t>
            </a:r>
            <a:r>
              <a:rPr lang="pt-BR" sz="2800" dirty="0" err="1"/>
              <a:t>internal</a:t>
            </a:r>
            <a:r>
              <a:rPr lang="pt-BR" sz="2800" dirty="0"/>
              <a:t> </a:t>
            </a:r>
            <a:r>
              <a:rPr lang="pt-BR" sz="2800" dirty="0" err="1"/>
              <a:t>plan</a:t>
            </a:r>
            <a:r>
              <a:rPr lang="pt-BR" sz="2800" dirty="0"/>
              <a:t>: </a:t>
            </a:r>
            <a:r>
              <a:rPr lang="pt-BR" sz="2800" dirty="0" err="1"/>
              <a:t>how</a:t>
            </a:r>
            <a:r>
              <a:rPr lang="pt-BR" sz="2800" dirty="0"/>
              <a:t> China use </a:t>
            </a:r>
            <a:r>
              <a:rPr lang="pt-BR" sz="2800" dirty="0" err="1"/>
              <a:t>this</a:t>
            </a:r>
            <a:r>
              <a:rPr lang="pt-BR" sz="2800" dirty="0"/>
              <a:t> </a:t>
            </a:r>
            <a:r>
              <a:rPr lang="pt-BR" sz="2800" dirty="0" err="1"/>
              <a:t>law</a:t>
            </a:r>
            <a:r>
              <a:rPr lang="pt-BR" sz="2800" dirty="0"/>
              <a:t> </a:t>
            </a:r>
            <a:r>
              <a:rPr lang="pt-BR" sz="2800" dirty="0" err="1"/>
              <a:t>to</a:t>
            </a:r>
            <a:r>
              <a:rPr lang="pt-BR" sz="2800" dirty="0"/>
              <a:t> </a:t>
            </a:r>
            <a:r>
              <a:rPr lang="pt-BR" sz="2800" dirty="0" err="1"/>
              <a:t>planning</a:t>
            </a:r>
            <a:r>
              <a:rPr lang="pt-BR" sz="2800" dirty="0"/>
              <a:t> its </a:t>
            </a:r>
            <a:r>
              <a:rPr lang="pt-BR" sz="2800" dirty="0" err="1"/>
              <a:t>development</a:t>
            </a:r>
            <a:endParaRPr lang="pt-BR" sz="2800" dirty="0"/>
          </a:p>
          <a:p>
            <a:endParaRPr lang="en-US" dirty="0"/>
          </a:p>
          <a:p>
            <a:r>
              <a:rPr lang="en-US" i="1" dirty="0"/>
              <a:t>As the fundamental law of socioeconomic formation  and  of  transition  periods  from  capitalism  to  socialism,  we  assume  that  uneven development operates in China with peculiarities little explored by the dominant views.  If  disparities  in  development  levels  between countries are a intrinsic characteristic of  capitalism,  we  should  also  be  able  to  watch them working in the countries' internal development dynamics, given their differences according to regions and modes of production structured in specific internal socioeconomic formations </a:t>
            </a:r>
            <a:r>
              <a:rPr lang="en-US" dirty="0"/>
              <a:t>(Jabbour, Boa Nova, </a:t>
            </a:r>
            <a:r>
              <a:rPr lang="en-US" dirty="0" err="1"/>
              <a:t>Vadell</a:t>
            </a:r>
            <a:r>
              <a:rPr lang="en-US" dirty="0"/>
              <a:t>, 2023, p. 381)</a:t>
            </a:r>
          </a:p>
          <a:p>
            <a:r>
              <a:rPr lang="en-US" sz="2800" dirty="0"/>
              <a:t>- Non-public forms of property and the action of law and value are important characteristics to identify how operates this law in Chinese territory and society</a:t>
            </a:r>
            <a:endParaRPr lang="pt-BR" sz="2800" dirty="0"/>
          </a:p>
        </p:txBody>
      </p:sp>
    </p:spTree>
    <p:extLst>
      <p:ext uri="{BB962C8B-B14F-4D97-AF65-F5344CB8AC3E}">
        <p14:creationId xmlns:p14="http://schemas.microsoft.com/office/powerpoint/2010/main" val="203484291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773</TotalTime>
  <Words>1562</Words>
  <Application>Microsoft Office PowerPoint</Application>
  <PresentationFormat>Widescreen</PresentationFormat>
  <Paragraphs>143</Paragraphs>
  <Slides>19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19</vt:i4>
      </vt:variant>
    </vt:vector>
  </HeadingPairs>
  <TitlesOfParts>
    <vt:vector size="23" baseType="lpstr">
      <vt:lpstr>Aptos</vt:lpstr>
      <vt:lpstr>Aptos Display</vt:lpstr>
      <vt:lpstr>Arial</vt:lpstr>
      <vt:lpstr>Tema do Office</vt:lpstr>
      <vt:lpstr>Apresentação do PowerPoint</vt:lpstr>
      <vt:lpstr>Apresentação do PowerPoint</vt:lpstr>
      <vt:lpstr>Apresentação do PowerPoint</vt:lpstr>
      <vt:lpstr>Apresentação do PowerPoint</vt:lpstr>
      <vt:lpstr>Apresentação do PowerPoint</vt:lpstr>
      <vt:lpstr>2. A short introduction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Elias Marco Khalil Jabbour</dc:creator>
  <cp:lastModifiedBy>Elias Marco Khalil Jabbour</cp:lastModifiedBy>
  <cp:revision>21</cp:revision>
  <dcterms:created xsi:type="dcterms:W3CDTF">2024-11-26T03:01:10Z</dcterms:created>
  <dcterms:modified xsi:type="dcterms:W3CDTF">2025-03-16T15:19:54Z</dcterms:modified>
</cp:coreProperties>
</file>