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2" r:id="rId3"/>
    <p:sldId id="258" r:id="rId4"/>
    <p:sldId id="263" r:id="rId5"/>
    <p:sldId id="257" r:id="rId6"/>
    <p:sldId id="264" r:id="rId7"/>
    <p:sldId id="265" r:id="rId8"/>
    <p:sldId id="259" r:id="rId9"/>
    <p:sldId id="266" r:id="rId10"/>
    <p:sldId id="267"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425" autoAdjust="0"/>
  </p:normalViewPr>
  <p:slideViewPr>
    <p:cSldViewPr snapToGrid="0">
      <p:cViewPr varScale="1">
        <p:scale>
          <a:sx n="69" d="100"/>
          <a:sy n="69" d="100"/>
        </p:scale>
        <p:origin x="11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EE51F-0F2C-43CF-8CCC-B97917B202F4}" type="datetimeFigureOut">
              <a:rPr lang="zh-CN" altLang="en-US" smtClean="0"/>
              <a:t>2024/4/29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CD73A-24F1-4E98-B1DD-D643770AF579}" type="slidenum">
              <a:rPr lang="zh-CN" altLang="en-US" smtClean="0"/>
              <a:t>‹nº›</a:t>
            </a:fld>
            <a:endParaRPr lang="zh-CN" altLang="en-US"/>
          </a:p>
        </p:txBody>
      </p:sp>
    </p:spTree>
    <p:extLst>
      <p:ext uri="{BB962C8B-B14F-4D97-AF65-F5344CB8AC3E}">
        <p14:creationId xmlns:p14="http://schemas.microsoft.com/office/powerpoint/2010/main" val="112575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1CD73A-24F1-4E98-B1DD-D643770AF579}" type="slidenum">
              <a:rPr lang="zh-CN" altLang="en-US" smtClean="0"/>
              <a:t>3</a:t>
            </a:fld>
            <a:endParaRPr lang="zh-CN" altLang="en-US"/>
          </a:p>
        </p:txBody>
      </p:sp>
    </p:spTree>
    <p:extLst>
      <p:ext uri="{BB962C8B-B14F-4D97-AF65-F5344CB8AC3E}">
        <p14:creationId xmlns:p14="http://schemas.microsoft.com/office/powerpoint/2010/main" val="308241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63A3DD-1F3C-391E-89B8-C467C91C4F6C}"/>
              </a:ext>
            </a:extLst>
          </p:cNvPr>
          <p:cNvSpPr>
            <a:spLocks noGrp="1"/>
          </p:cNvSpPr>
          <p:nvPr>
            <p:ph type="ctrTitle"/>
          </p:nvPr>
        </p:nvSpPr>
        <p:spPr>
          <a:xfrm>
            <a:off x="1524000" y="1122363"/>
            <a:ext cx="9144000" cy="2387600"/>
          </a:xfrm>
        </p:spPr>
        <p:txBody>
          <a:bodyPr anchor="b"/>
          <a:lstStyle>
            <a:lvl1pPr algn="ctr">
              <a:defRPr sz="6000">
                <a:latin typeface="+mj-ea"/>
                <a:ea typeface="+mj-ea"/>
                <a:cs typeface="Times New Roman" panose="02020603050405020304" pitchFamily="18" charset="0"/>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F5FEC0D7-38E4-0B36-8EE0-FA6DE652273D}"/>
              </a:ext>
            </a:extLst>
          </p:cNvPr>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8F284D6C-A767-6C63-2226-FB08CA01B6F7}"/>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5" name="页脚占位符 4">
            <a:extLst>
              <a:ext uri="{FF2B5EF4-FFF2-40B4-BE49-F238E27FC236}">
                <a16:creationId xmlns:a16="http://schemas.microsoft.com/office/drawing/2014/main" id="{7FC97CF4-198E-3224-8A17-1A5348BC44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F821D4-625C-1DD4-DFCE-255465089624}"/>
              </a:ext>
            </a:extLst>
          </p:cNvPr>
          <p:cNvSpPr>
            <a:spLocks noGrp="1"/>
          </p:cNvSpPr>
          <p:nvPr>
            <p:ph type="sldNum" sz="quarter" idx="12"/>
          </p:nvPr>
        </p:nvSpPr>
        <p:spPr/>
        <p:txBody>
          <a:body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84357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D7D4D-2889-B5E6-68D2-C0814463C70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1DEF55E-31D6-25D9-3297-CC55EFAB936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E798900-2704-F9B5-D8F6-40907C743AB3}"/>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5" name="页脚占位符 4">
            <a:extLst>
              <a:ext uri="{FF2B5EF4-FFF2-40B4-BE49-F238E27FC236}">
                <a16:creationId xmlns:a16="http://schemas.microsoft.com/office/drawing/2014/main" id="{97E55F6F-CE88-1730-66CC-2D89C124F5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77A82B-78C8-647F-70E8-A50C3F867D52}"/>
              </a:ext>
            </a:extLst>
          </p:cNvPr>
          <p:cNvSpPr>
            <a:spLocks noGrp="1"/>
          </p:cNvSpPr>
          <p:nvPr>
            <p:ph type="sldNum" sz="quarter" idx="12"/>
          </p:nvPr>
        </p:nvSpPr>
        <p:spPr/>
        <p:txBody>
          <a:body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325092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6B8BC6-DA24-B5F9-B9BE-E82D7127CC5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0ECFDFB-CA43-A014-6465-5C318BFA726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797498-7379-9E8B-A991-C97E98903892}"/>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5" name="页脚占位符 4">
            <a:extLst>
              <a:ext uri="{FF2B5EF4-FFF2-40B4-BE49-F238E27FC236}">
                <a16:creationId xmlns:a16="http://schemas.microsoft.com/office/drawing/2014/main" id="{9536C521-F39B-F30D-3776-65FE593F24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746099-488F-577D-900A-AFB3A5211E19}"/>
              </a:ext>
            </a:extLst>
          </p:cNvPr>
          <p:cNvSpPr>
            <a:spLocks noGrp="1"/>
          </p:cNvSpPr>
          <p:nvPr>
            <p:ph type="sldNum" sz="quarter" idx="12"/>
          </p:nvPr>
        </p:nvSpPr>
        <p:spPr/>
        <p:txBody>
          <a:body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262027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5A31D-3A27-B11B-4A65-96F6BAC0B224}"/>
              </a:ext>
            </a:extLst>
          </p:cNvPr>
          <p:cNvSpPr>
            <a:spLocks noGrp="1"/>
          </p:cNvSpPr>
          <p:nvPr>
            <p:ph type="title"/>
          </p:nvPr>
        </p:nvSpPr>
        <p:spPr>
          <a:xfrm>
            <a:off x="838200" y="136525"/>
            <a:ext cx="10515600" cy="1325563"/>
          </a:xfrm>
        </p:spPr>
        <p:txBody>
          <a:bodyPr>
            <a:normAutofit/>
          </a:bodyPr>
          <a:lstStyle>
            <a:lvl1pPr>
              <a:defRPr sz="3600" b="1">
                <a:latin typeface="Times New Roman" panose="02020603050405020304" pitchFamily="18" charset="0"/>
                <a:cs typeface="Times New Roman" panose="02020603050405020304" pitchFamily="18" charset="0"/>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9714BB9-8BBC-0F39-FD47-C840179C5FC5}"/>
              </a:ext>
            </a:extLst>
          </p:cNvPr>
          <p:cNvSpPr>
            <a:spLocks noGrp="1"/>
          </p:cNvSpPr>
          <p:nvPr>
            <p:ph idx="1"/>
          </p:nvPr>
        </p:nvSpPr>
        <p:spPr>
          <a:xfrm>
            <a:off x="838200" y="1619251"/>
            <a:ext cx="10515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D8AB5DC-8F1D-647B-CB7E-2D4BAFBEC99C}"/>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5" name="页脚占位符 4">
            <a:extLst>
              <a:ext uri="{FF2B5EF4-FFF2-40B4-BE49-F238E27FC236}">
                <a16:creationId xmlns:a16="http://schemas.microsoft.com/office/drawing/2014/main" id="{2A940471-2E5F-17E5-FFC3-4DC5F99A5C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94C96F2-500F-E278-0B39-0675BB10B99A}"/>
              </a:ext>
            </a:extLst>
          </p:cNvPr>
          <p:cNvSpPr>
            <a:spLocks noGrp="1"/>
          </p:cNvSpPr>
          <p:nvPr>
            <p:ph type="sldNum" sz="quarter" idx="12"/>
          </p:nvPr>
        </p:nvSpPr>
        <p:spPr/>
        <p:txBody>
          <a:bodyPr/>
          <a:lstStyle/>
          <a:p>
            <a:fld id="{792B72B2-793F-480A-AC89-1B974F613170}" type="slidenum">
              <a:rPr lang="zh-CN" altLang="en-US" smtClean="0"/>
              <a:t>‹nº›</a:t>
            </a:fld>
            <a:endParaRPr lang="zh-CN" altLang="en-US" dirty="0"/>
          </a:p>
        </p:txBody>
      </p:sp>
      <p:pic>
        <p:nvPicPr>
          <p:cNvPr id="7" name="图片 6">
            <a:extLst>
              <a:ext uri="{FF2B5EF4-FFF2-40B4-BE49-F238E27FC236}">
                <a16:creationId xmlns:a16="http://schemas.microsoft.com/office/drawing/2014/main" id="{2C997FA6-0BC1-FF8B-FE52-6E87701CD367}"/>
              </a:ext>
            </a:extLst>
          </p:cNvPr>
          <p:cNvPicPr>
            <a:picLocks noChangeAspect="1"/>
          </p:cNvPicPr>
          <p:nvPr userDrawn="1"/>
        </p:nvPicPr>
        <p:blipFill rotWithShape="1">
          <a:blip r:embed="rId2"/>
          <a:srcRect r="40074"/>
          <a:stretch/>
        </p:blipFill>
        <p:spPr>
          <a:xfrm>
            <a:off x="2236059" y="6176963"/>
            <a:ext cx="2121243" cy="592891"/>
          </a:xfrm>
          <a:prstGeom prst="rect">
            <a:avLst/>
          </a:prstGeom>
        </p:spPr>
      </p:pic>
      <p:pic>
        <p:nvPicPr>
          <p:cNvPr id="8" name="图片 7" descr="文本&#10;&#10;描述已自动生成">
            <a:extLst>
              <a:ext uri="{FF2B5EF4-FFF2-40B4-BE49-F238E27FC236}">
                <a16:creationId xmlns:a16="http://schemas.microsoft.com/office/drawing/2014/main" id="{BBABFE23-981D-854B-7CA5-0FDF28812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2561" y="6176963"/>
            <a:ext cx="3622895" cy="555984"/>
          </a:xfrm>
          <a:prstGeom prst="rect">
            <a:avLst/>
          </a:prstGeom>
        </p:spPr>
      </p:pic>
      <p:pic>
        <p:nvPicPr>
          <p:cNvPr id="9" name="图片 8">
            <a:extLst>
              <a:ext uri="{FF2B5EF4-FFF2-40B4-BE49-F238E27FC236}">
                <a16:creationId xmlns:a16="http://schemas.microsoft.com/office/drawing/2014/main" id="{99D0A1B6-8E10-C86B-3751-17F286284E38}"/>
              </a:ext>
            </a:extLst>
          </p:cNvPr>
          <p:cNvPicPr>
            <a:picLocks noChangeAspect="1"/>
          </p:cNvPicPr>
          <p:nvPr userDrawn="1"/>
        </p:nvPicPr>
        <p:blipFill rotWithShape="1">
          <a:blip r:embed="rId2"/>
          <a:srcRect l="61436"/>
          <a:stretch/>
        </p:blipFill>
        <p:spPr>
          <a:xfrm>
            <a:off x="4608864" y="6152357"/>
            <a:ext cx="1478385" cy="642101"/>
          </a:xfrm>
          <a:prstGeom prst="rect">
            <a:avLst/>
          </a:prstGeom>
        </p:spPr>
      </p:pic>
    </p:spTree>
    <p:extLst>
      <p:ext uri="{BB962C8B-B14F-4D97-AF65-F5344CB8AC3E}">
        <p14:creationId xmlns:p14="http://schemas.microsoft.com/office/powerpoint/2010/main" val="294149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A3A483-46D2-2AEA-15F7-42CD8F3C2DB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A125131-4451-42E8-99F0-32A48F8EC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93AFD2C-D135-245E-E75F-1B1C35EB8C12}"/>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5" name="页脚占位符 4">
            <a:extLst>
              <a:ext uri="{FF2B5EF4-FFF2-40B4-BE49-F238E27FC236}">
                <a16:creationId xmlns:a16="http://schemas.microsoft.com/office/drawing/2014/main" id="{1270870C-B810-9CEF-F4F0-58B08CB85C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1DAC52-3053-7247-6490-42E5171DD0C5}"/>
              </a:ext>
            </a:extLst>
          </p:cNvPr>
          <p:cNvSpPr>
            <a:spLocks noGrp="1"/>
          </p:cNvSpPr>
          <p:nvPr>
            <p:ph type="sldNum" sz="quarter" idx="12"/>
          </p:nvPr>
        </p:nvSpPr>
        <p:spPr/>
        <p:txBody>
          <a:body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373363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BFB3F9-4B26-DA6A-8809-E7FF3E1322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22CEDD-3C77-ED96-EE2F-0367C773E17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CE23216-9F8C-0FDE-08A4-E6F276B6B27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B0DF9B2-1270-7FF8-676A-0BC8F088E1F6}"/>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6" name="页脚占位符 5">
            <a:extLst>
              <a:ext uri="{FF2B5EF4-FFF2-40B4-BE49-F238E27FC236}">
                <a16:creationId xmlns:a16="http://schemas.microsoft.com/office/drawing/2014/main" id="{A169D4CE-F844-D5F8-F7F1-4668BAA11E9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F9503E-21CF-D59E-7705-0283CB01F58A}"/>
              </a:ext>
            </a:extLst>
          </p:cNvPr>
          <p:cNvSpPr>
            <a:spLocks noGrp="1"/>
          </p:cNvSpPr>
          <p:nvPr>
            <p:ph type="sldNum" sz="quarter" idx="12"/>
          </p:nvPr>
        </p:nvSpPr>
        <p:spPr/>
        <p:txBody>
          <a:body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93781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7015A7-5F90-04DC-62AD-F73CF83B6DE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595E66-CCD3-D158-9149-06A9335AE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2CCD19F-ED16-648D-50CE-309526761E5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28B3A5C-881E-8A7F-9049-D234A6CA9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B68E92D-3826-47C0-7B11-C959FB973E6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BF4105D-FEB3-09BC-C1EF-2645F2A4B8F5}"/>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8" name="页脚占位符 7">
            <a:extLst>
              <a:ext uri="{FF2B5EF4-FFF2-40B4-BE49-F238E27FC236}">
                <a16:creationId xmlns:a16="http://schemas.microsoft.com/office/drawing/2014/main" id="{A47AA171-ACAA-4124-074C-958F96013D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D7D885D-390D-502D-ADCC-4510B2307681}"/>
              </a:ext>
            </a:extLst>
          </p:cNvPr>
          <p:cNvSpPr>
            <a:spLocks noGrp="1"/>
          </p:cNvSpPr>
          <p:nvPr>
            <p:ph type="sldNum" sz="quarter" idx="12"/>
          </p:nvPr>
        </p:nvSpPr>
        <p:spPr/>
        <p:txBody>
          <a:body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102732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2C3A8E-F12A-0874-AEF3-66449EA7FFD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3D5F8FD-5C9D-43C0-2F07-C477F27DE01B}"/>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4" name="页脚占位符 3">
            <a:extLst>
              <a:ext uri="{FF2B5EF4-FFF2-40B4-BE49-F238E27FC236}">
                <a16:creationId xmlns:a16="http://schemas.microsoft.com/office/drawing/2014/main" id="{3D56EF22-0F87-97AA-1D60-FC8EF50145A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6E9ACE3-5002-02D9-918C-4D8295A2DB33}"/>
              </a:ext>
            </a:extLst>
          </p:cNvPr>
          <p:cNvSpPr>
            <a:spLocks noGrp="1"/>
          </p:cNvSpPr>
          <p:nvPr>
            <p:ph type="sldNum" sz="quarter" idx="12"/>
          </p:nvPr>
        </p:nvSpPr>
        <p:spPr/>
        <p:txBody>
          <a:body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427146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60722C-E3F6-DD60-9EA1-9BFD4FA52176}"/>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3" name="页脚占位符 2">
            <a:extLst>
              <a:ext uri="{FF2B5EF4-FFF2-40B4-BE49-F238E27FC236}">
                <a16:creationId xmlns:a16="http://schemas.microsoft.com/office/drawing/2014/main" id="{3951E46D-B5EA-E0E9-937B-556B4F4E95B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8F2995C-8335-56A3-E98F-8B4E55DE1199}"/>
              </a:ext>
            </a:extLst>
          </p:cNvPr>
          <p:cNvSpPr>
            <a:spLocks noGrp="1"/>
          </p:cNvSpPr>
          <p:nvPr>
            <p:ph type="sldNum" sz="quarter" idx="12"/>
          </p:nvPr>
        </p:nvSpPr>
        <p:spPr/>
        <p:txBody>
          <a:body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129481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CE3438-AD51-A10F-890D-15A862294B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5FB4900-BCFB-21BF-19AE-BA6D928DA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22F6913-C788-EF24-0C7E-41FEC37E4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3CADA6-3EBE-F269-280D-A8B8A0AA7E3D}"/>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6" name="页脚占位符 5">
            <a:extLst>
              <a:ext uri="{FF2B5EF4-FFF2-40B4-BE49-F238E27FC236}">
                <a16:creationId xmlns:a16="http://schemas.microsoft.com/office/drawing/2014/main" id="{9D85C1D8-4743-8E0F-12D7-251622CD068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AE7D35-1073-5FC6-29C9-3A41B4582A73}"/>
              </a:ext>
            </a:extLst>
          </p:cNvPr>
          <p:cNvSpPr>
            <a:spLocks noGrp="1"/>
          </p:cNvSpPr>
          <p:nvPr>
            <p:ph type="sldNum" sz="quarter" idx="12"/>
          </p:nvPr>
        </p:nvSpPr>
        <p:spPr/>
        <p:txBody>
          <a:body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270696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BAE656-FBAC-4078-33A1-3943D175C26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F7B0814-3002-772C-75F2-7D36976529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D99AD25-0532-C14F-6CD1-67C760C0D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7D12D26-4C51-97E4-58BF-4FAA0E3A4AF8}"/>
              </a:ext>
            </a:extLst>
          </p:cNvPr>
          <p:cNvSpPr>
            <a:spLocks noGrp="1"/>
          </p:cNvSpPr>
          <p:nvPr>
            <p:ph type="dt" sz="half" idx="10"/>
          </p:nvPr>
        </p:nvSpPr>
        <p:spPr/>
        <p:txBody>
          <a:bodyPr/>
          <a:lstStyle/>
          <a:p>
            <a:fld id="{D937DAB4-A395-457B-A6ED-A9960D26057A}" type="datetimeFigureOut">
              <a:rPr lang="zh-CN" altLang="en-US" smtClean="0"/>
              <a:t>2024/4/29</a:t>
            </a:fld>
            <a:endParaRPr lang="zh-CN" altLang="en-US"/>
          </a:p>
        </p:txBody>
      </p:sp>
      <p:sp>
        <p:nvSpPr>
          <p:cNvPr id="6" name="页脚占位符 5">
            <a:extLst>
              <a:ext uri="{FF2B5EF4-FFF2-40B4-BE49-F238E27FC236}">
                <a16:creationId xmlns:a16="http://schemas.microsoft.com/office/drawing/2014/main" id="{252A4861-9993-8275-F3BA-3F20833A645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68DC086-09ED-4E7D-9FA3-15779552C1BD}"/>
              </a:ext>
            </a:extLst>
          </p:cNvPr>
          <p:cNvSpPr>
            <a:spLocks noGrp="1"/>
          </p:cNvSpPr>
          <p:nvPr>
            <p:ph type="sldNum" sz="quarter" idx="12"/>
          </p:nvPr>
        </p:nvSpPr>
        <p:spPr/>
        <p:txBody>
          <a:body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278228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92C311D-0781-90AF-F44E-1DE999826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372CCD0-7814-AD3E-81AC-F89FE8197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5013233-28E5-E84C-0B00-E16EE28777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7DAB4-A395-457B-A6ED-A9960D26057A}" type="datetimeFigureOut">
              <a:rPr lang="zh-CN" altLang="en-US" smtClean="0"/>
              <a:t>2024/4/29</a:t>
            </a:fld>
            <a:endParaRPr lang="zh-CN" altLang="en-US"/>
          </a:p>
        </p:txBody>
      </p:sp>
      <p:sp>
        <p:nvSpPr>
          <p:cNvPr id="5" name="页脚占位符 4">
            <a:extLst>
              <a:ext uri="{FF2B5EF4-FFF2-40B4-BE49-F238E27FC236}">
                <a16:creationId xmlns:a16="http://schemas.microsoft.com/office/drawing/2014/main" id="{ADAC98FD-D02A-4F92-C31C-D7216CA80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DD0035C-6C98-03A3-08A9-EF89D8D9D0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B72B2-793F-480A-AC89-1B974F613170}" type="slidenum">
              <a:rPr lang="zh-CN" altLang="en-US" smtClean="0"/>
              <a:t>‹nº›</a:t>
            </a:fld>
            <a:endParaRPr lang="zh-CN" altLang="en-US"/>
          </a:p>
        </p:txBody>
      </p:sp>
    </p:spTree>
    <p:extLst>
      <p:ext uri="{BB962C8B-B14F-4D97-AF65-F5344CB8AC3E}">
        <p14:creationId xmlns:p14="http://schemas.microsoft.com/office/powerpoint/2010/main" val="3170382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23591-8FE4-1496-224D-420381199319}"/>
              </a:ext>
            </a:extLst>
          </p:cNvPr>
          <p:cNvSpPr>
            <a:spLocks noGrp="1"/>
          </p:cNvSpPr>
          <p:nvPr>
            <p:ph type="ctrTitle"/>
          </p:nvPr>
        </p:nvSpPr>
        <p:spPr/>
        <p:txBody>
          <a:bodyPr>
            <a:normAutofit fontScale="90000"/>
          </a:bodyPr>
          <a:lstStyle/>
          <a:p>
            <a:r>
              <a:rPr lang="en-US" altLang="zh-CN" b="1" dirty="0">
                <a:latin typeface="Times New Roman" panose="02020603050405020304" pitchFamily="18" charset="0"/>
              </a:rPr>
              <a:t>Task Force 3 Reforming the International Financial Architecture</a:t>
            </a:r>
            <a:endParaRPr lang="zh-CN" altLang="en-US" b="1" dirty="0">
              <a:latin typeface="Times New Roman" panose="02020603050405020304" pitchFamily="18" charset="0"/>
            </a:endParaRPr>
          </a:p>
        </p:txBody>
      </p:sp>
      <p:sp>
        <p:nvSpPr>
          <p:cNvPr id="3" name="副标题 2">
            <a:extLst>
              <a:ext uri="{FF2B5EF4-FFF2-40B4-BE49-F238E27FC236}">
                <a16:creationId xmlns:a16="http://schemas.microsoft.com/office/drawing/2014/main" id="{2C3C9346-100B-01F0-2C56-27D2C5080B0B}"/>
              </a:ext>
            </a:extLst>
          </p:cNvPr>
          <p:cNvSpPr>
            <a:spLocks noGrp="1"/>
          </p:cNvSpPr>
          <p:nvPr>
            <p:ph type="subTitle" idx="1"/>
          </p:nvPr>
        </p:nvSpPr>
        <p:spPr>
          <a:xfrm>
            <a:off x="1250731" y="4211638"/>
            <a:ext cx="9144000" cy="1655762"/>
          </a:xfrm>
        </p:spPr>
        <p:txBody>
          <a:bodyPr/>
          <a:lstStyle/>
          <a:p>
            <a:r>
              <a:rPr lang="en-US" altLang="zh-CN" dirty="0"/>
              <a:t>Lead co-chairs: Ana </a:t>
            </a:r>
            <a:r>
              <a:rPr lang="en-US" altLang="zh-CN" dirty="0" err="1"/>
              <a:t>Saggioro</a:t>
            </a:r>
            <a:r>
              <a:rPr lang="en-US" altLang="zh-CN" dirty="0"/>
              <a:t> Garcia and </a:t>
            </a:r>
            <a:r>
              <a:rPr lang="en-US" altLang="zh-CN" dirty="0" err="1"/>
              <a:t>Haihong</a:t>
            </a:r>
            <a:r>
              <a:rPr lang="en-US" altLang="zh-CN" dirty="0"/>
              <a:t> Gao</a:t>
            </a:r>
          </a:p>
          <a:p>
            <a:r>
              <a:rPr lang="en-US" altLang="zh-CN" dirty="0"/>
              <a:t>Assistants: Lucas </a:t>
            </a:r>
            <a:r>
              <a:rPr lang="en-US" altLang="zh-CN" dirty="0" err="1"/>
              <a:t>Carames</a:t>
            </a:r>
            <a:r>
              <a:rPr lang="en-US" altLang="zh-CN" dirty="0"/>
              <a:t>, Wanting Xiong</a:t>
            </a:r>
            <a:endParaRPr lang="zh-CN" altLang="en-US" dirty="0"/>
          </a:p>
        </p:txBody>
      </p:sp>
      <p:pic>
        <p:nvPicPr>
          <p:cNvPr id="9" name="图片 8">
            <a:extLst>
              <a:ext uri="{FF2B5EF4-FFF2-40B4-BE49-F238E27FC236}">
                <a16:creationId xmlns:a16="http://schemas.microsoft.com/office/drawing/2014/main" id="{A6C96B1A-14BB-FBB5-439E-B2D434397CB3}"/>
              </a:ext>
            </a:extLst>
          </p:cNvPr>
          <p:cNvPicPr>
            <a:picLocks noChangeAspect="1"/>
          </p:cNvPicPr>
          <p:nvPr/>
        </p:nvPicPr>
        <p:blipFill rotWithShape="1">
          <a:blip r:embed="rId2"/>
          <a:srcRect r="40074"/>
          <a:stretch/>
        </p:blipFill>
        <p:spPr>
          <a:xfrm>
            <a:off x="1784194" y="5984705"/>
            <a:ext cx="2802672" cy="783350"/>
          </a:xfrm>
          <a:prstGeom prst="rect">
            <a:avLst/>
          </a:prstGeom>
        </p:spPr>
      </p:pic>
      <p:pic>
        <p:nvPicPr>
          <p:cNvPr id="6" name="图片 5" descr="文本&#10;&#10;描述已自动生成">
            <a:extLst>
              <a:ext uri="{FF2B5EF4-FFF2-40B4-BE49-F238E27FC236}">
                <a16:creationId xmlns:a16="http://schemas.microsoft.com/office/drawing/2014/main" id="{D5EBCB00-05F4-B82B-E646-F7DDC327D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774" y="6025398"/>
            <a:ext cx="4218528" cy="647393"/>
          </a:xfrm>
          <a:prstGeom prst="rect">
            <a:avLst/>
          </a:prstGeom>
        </p:spPr>
      </p:pic>
      <p:pic>
        <p:nvPicPr>
          <p:cNvPr id="7" name="图片 6">
            <a:extLst>
              <a:ext uri="{FF2B5EF4-FFF2-40B4-BE49-F238E27FC236}">
                <a16:creationId xmlns:a16="http://schemas.microsoft.com/office/drawing/2014/main" id="{C4559398-E277-31C3-D57A-C40B521B98ED}"/>
              </a:ext>
            </a:extLst>
          </p:cNvPr>
          <p:cNvPicPr>
            <a:picLocks noChangeAspect="1"/>
          </p:cNvPicPr>
          <p:nvPr/>
        </p:nvPicPr>
        <p:blipFill rotWithShape="1">
          <a:blip r:embed="rId2"/>
          <a:srcRect l="61436"/>
          <a:stretch/>
        </p:blipFill>
        <p:spPr>
          <a:xfrm>
            <a:off x="4781968" y="5984705"/>
            <a:ext cx="1783665" cy="774692"/>
          </a:xfrm>
          <a:prstGeom prst="rect">
            <a:avLst/>
          </a:prstGeom>
        </p:spPr>
      </p:pic>
    </p:spTree>
    <p:extLst>
      <p:ext uri="{BB962C8B-B14F-4D97-AF65-F5344CB8AC3E}">
        <p14:creationId xmlns:p14="http://schemas.microsoft.com/office/powerpoint/2010/main" val="411037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A1F264-0BFA-3609-AF21-5E6D6656B29F}"/>
              </a:ext>
            </a:extLst>
          </p:cNvPr>
          <p:cNvSpPr>
            <a:spLocks noGrp="1"/>
          </p:cNvSpPr>
          <p:nvPr>
            <p:ph type="title"/>
          </p:nvPr>
        </p:nvSpPr>
        <p:spPr>
          <a:xfrm>
            <a:off x="838200" y="946846"/>
            <a:ext cx="10515600" cy="1325563"/>
          </a:xfrm>
        </p:spPr>
        <p:txBody>
          <a:bodyPr>
            <a:normAutofit/>
          </a:bodyPr>
          <a:lstStyle/>
          <a:p>
            <a:r>
              <a:rPr lang="en-US" altLang="zh-CN" sz="6000" dirty="0"/>
              <a:t>Thanks!</a:t>
            </a:r>
            <a:endParaRPr lang="zh-CN" altLang="en-US" sz="6000" dirty="0"/>
          </a:p>
        </p:txBody>
      </p:sp>
      <p:sp>
        <p:nvSpPr>
          <p:cNvPr id="3" name="内容占位符 2">
            <a:extLst>
              <a:ext uri="{FF2B5EF4-FFF2-40B4-BE49-F238E27FC236}">
                <a16:creationId xmlns:a16="http://schemas.microsoft.com/office/drawing/2014/main" id="{4305C662-7A86-4332-2862-14851505EFAF}"/>
              </a:ext>
            </a:extLst>
          </p:cNvPr>
          <p:cNvSpPr>
            <a:spLocks noGrp="1"/>
          </p:cNvSpPr>
          <p:nvPr>
            <p:ph idx="1"/>
          </p:nvPr>
        </p:nvSpPr>
        <p:spPr>
          <a:xfrm>
            <a:off x="838200" y="2429572"/>
            <a:ext cx="10515600" cy="2781764"/>
          </a:xfrm>
        </p:spPr>
        <p:txBody>
          <a:bodyPr>
            <a:normAutofit/>
          </a:bodyPr>
          <a:lstStyle/>
          <a:p>
            <a:pPr marL="0" indent="0">
              <a:lnSpc>
                <a:spcPct val="150000"/>
              </a:lnSpc>
              <a:buNone/>
            </a:pPr>
            <a:r>
              <a:rPr lang="en-US" altLang="zh-CN" sz="2400" dirty="0">
                <a:solidFill>
                  <a:schemeClr val="accent1">
                    <a:lumMod val="75000"/>
                  </a:schemeClr>
                </a:solidFill>
              </a:rPr>
              <a:t>Ana </a:t>
            </a:r>
            <a:r>
              <a:rPr lang="en-US" altLang="zh-CN" sz="2400" dirty="0" err="1">
                <a:solidFill>
                  <a:schemeClr val="accent1">
                    <a:lumMod val="75000"/>
                  </a:schemeClr>
                </a:solidFill>
              </a:rPr>
              <a:t>Saggioro</a:t>
            </a:r>
            <a:r>
              <a:rPr lang="en-US" altLang="zh-CN" sz="2400" dirty="0">
                <a:solidFill>
                  <a:schemeClr val="accent1">
                    <a:lumMod val="75000"/>
                  </a:schemeClr>
                </a:solidFill>
              </a:rPr>
              <a:t> Garcia: </a:t>
            </a:r>
            <a:r>
              <a:rPr lang="en-US" altLang="zh-CN" sz="2400" dirty="0"/>
              <a:t>Garcia</a:t>
            </a:r>
            <a:r>
              <a:rPr lang="pt-BR" altLang="zh-CN" sz="2400" b="0" i="0" dirty="0">
                <a:solidFill>
                  <a:srgbClr val="333333"/>
                </a:solidFill>
                <a:effectLst/>
              </a:rPr>
              <a:t> anasaggioro@gmail.com</a:t>
            </a:r>
          </a:p>
          <a:p>
            <a:pPr marL="0" indent="0">
              <a:lnSpc>
                <a:spcPct val="150000"/>
              </a:lnSpc>
              <a:buNone/>
            </a:pPr>
            <a:r>
              <a:rPr lang="pt-BR" altLang="zh-CN" sz="2400" b="0" i="0" dirty="0">
                <a:solidFill>
                  <a:schemeClr val="accent1">
                    <a:lumMod val="75000"/>
                  </a:schemeClr>
                </a:solidFill>
                <a:effectLst/>
              </a:rPr>
              <a:t>Haihong Gao: </a:t>
            </a:r>
            <a:r>
              <a:rPr lang="pt-BR" altLang="zh-CN" sz="2400" b="0" i="0" dirty="0">
                <a:solidFill>
                  <a:srgbClr val="333333"/>
                </a:solidFill>
                <a:effectLst/>
              </a:rPr>
              <a:t>gao_haihong@outlook.com</a:t>
            </a:r>
          </a:p>
          <a:p>
            <a:pPr marL="0" indent="0">
              <a:lnSpc>
                <a:spcPct val="150000"/>
              </a:lnSpc>
              <a:buNone/>
            </a:pPr>
            <a:r>
              <a:rPr lang="pt-BR" altLang="zh-CN" sz="2400" b="0" i="0">
                <a:solidFill>
                  <a:schemeClr val="accent1">
                    <a:lumMod val="75000"/>
                  </a:schemeClr>
                </a:solidFill>
                <a:effectLst/>
              </a:rPr>
              <a:t>Lucas </a:t>
            </a:r>
            <a:r>
              <a:rPr lang="pt-BR" altLang="zh-CN" sz="2400" b="0" i="0" dirty="0">
                <a:solidFill>
                  <a:schemeClr val="accent1">
                    <a:lumMod val="75000"/>
                  </a:schemeClr>
                </a:solidFill>
                <a:effectLst/>
              </a:rPr>
              <a:t>Carames: </a:t>
            </a:r>
            <a:r>
              <a:rPr lang="pt-BR" altLang="zh-CN" sz="2400" b="0" i="0" dirty="0">
                <a:solidFill>
                  <a:srgbClr val="333333"/>
                </a:solidFill>
                <a:effectLst/>
              </a:rPr>
              <a:t>lucasacarames@gmail.com</a:t>
            </a:r>
          </a:p>
          <a:p>
            <a:pPr marL="0" indent="0">
              <a:lnSpc>
                <a:spcPct val="150000"/>
              </a:lnSpc>
              <a:buNone/>
            </a:pPr>
            <a:r>
              <a:rPr lang="pt-BR" altLang="zh-CN" sz="2400" b="0" i="0" dirty="0">
                <a:solidFill>
                  <a:schemeClr val="accent1">
                    <a:lumMod val="75000"/>
                  </a:schemeClr>
                </a:solidFill>
                <a:effectLst/>
              </a:rPr>
              <a:t>Wanting Xiong: </a:t>
            </a:r>
            <a:r>
              <a:rPr lang="pt-BR" altLang="zh-CN" sz="2400" b="0" i="0" dirty="0">
                <a:solidFill>
                  <a:srgbClr val="333333"/>
                </a:solidFill>
                <a:effectLst/>
              </a:rPr>
              <a:t>wanting_xiong@sina.com</a:t>
            </a:r>
          </a:p>
        </p:txBody>
      </p:sp>
    </p:spTree>
    <p:extLst>
      <p:ext uri="{BB962C8B-B14F-4D97-AF65-F5344CB8AC3E}">
        <p14:creationId xmlns:p14="http://schemas.microsoft.com/office/powerpoint/2010/main" val="399632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5EECA6-D7B1-67FD-585A-D10129F78C1C}"/>
              </a:ext>
            </a:extLst>
          </p:cNvPr>
          <p:cNvSpPr>
            <a:spLocks noGrp="1"/>
          </p:cNvSpPr>
          <p:nvPr>
            <p:ph type="title"/>
          </p:nvPr>
        </p:nvSpPr>
        <p:spPr/>
        <p:txBody>
          <a:bodyPr/>
          <a:lstStyle/>
          <a:p>
            <a:r>
              <a:rPr lang="en-US" altLang="zh-CN" dirty="0"/>
              <a:t>Statistical Summary </a:t>
            </a:r>
            <a:endParaRPr lang="zh-CN" altLang="en-US" dirty="0"/>
          </a:p>
        </p:txBody>
      </p:sp>
      <p:graphicFrame>
        <p:nvGraphicFramePr>
          <p:cNvPr id="4" name="内容占位符 3">
            <a:extLst>
              <a:ext uri="{FF2B5EF4-FFF2-40B4-BE49-F238E27FC236}">
                <a16:creationId xmlns:a16="http://schemas.microsoft.com/office/drawing/2014/main" id="{BA8AA772-0819-7B2D-E472-2CB5DF58389B}"/>
              </a:ext>
            </a:extLst>
          </p:cNvPr>
          <p:cNvGraphicFramePr>
            <a:graphicFrameLocks noGrp="1"/>
          </p:cNvGraphicFramePr>
          <p:nvPr>
            <p:ph idx="1"/>
            <p:extLst>
              <p:ext uri="{D42A27DB-BD31-4B8C-83A1-F6EECF244321}">
                <p14:modId xmlns:p14="http://schemas.microsoft.com/office/powerpoint/2010/main" val="3903056470"/>
              </p:ext>
            </p:extLst>
          </p:nvPr>
        </p:nvGraphicFramePr>
        <p:xfrm>
          <a:off x="711820" y="1383270"/>
          <a:ext cx="10759068" cy="3937558"/>
        </p:xfrm>
        <a:graphic>
          <a:graphicData uri="http://schemas.openxmlformats.org/drawingml/2006/table">
            <a:tbl>
              <a:tblPr firstRow="1" firstCol="1" bandRow="1">
                <a:tableStyleId>{5C22544A-7EE6-4342-B048-85BDC9FD1C3A}</a:tableStyleId>
              </a:tblPr>
              <a:tblGrid>
                <a:gridCol w="4596246">
                  <a:extLst>
                    <a:ext uri="{9D8B030D-6E8A-4147-A177-3AD203B41FA5}">
                      <a16:colId xmlns:a16="http://schemas.microsoft.com/office/drawing/2014/main" val="2801567511"/>
                    </a:ext>
                  </a:extLst>
                </a:gridCol>
                <a:gridCol w="6162822">
                  <a:extLst>
                    <a:ext uri="{9D8B030D-6E8A-4147-A177-3AD203B41FA5}">
                      <a16:colId xmlns:a16="http://schemas.microsoft.com/office/drawing/2014/main" val="2112886097"/>
                    </a:ext>
                  </a:extLst>
                </a:gridCol>
              </a:tblGrid>
              <a:tr h="445530">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 of received policy briefs by Task Force</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58</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23692144"/>
                  </a:ext>
                </a:extLst>
              </a:tr>
              <a:tr h="378222">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 of accepted policy briefs by TF</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46/58 </a:t>
                      </a:r>
                      <a:r>
                        <a:rPr lang="en-US" sz="2000" kern="100" dirty="0">
                          <a:effectLst/>
                          <a:latin typeface="Times New Roman" panose="02020603050405020304" pitchFamily="18" charset="0"/>
                          <a:cs typeface="Times New Roman" panose="02020603050405020304" pitchFamily="18" charset="0"/>
                          <a:sym typeface="Wingdings" panose="05000000000000000000" pitchFamily="2" charset="2"/>
                        </a:rPr>
                        <a:t></a:t>
                      </a:r>
                      <a:r>
                        <a:rPr lang="en-US" sz="2000" kern="100" dirty="0">
                          <a:effectLst/>
                          <a:latin typeface="Times New Roman" panose="02020603050405020304" pitchFamily="18" charset="0"/>
                          <a:cs typeface="Times New Roman" panose="02020603050405020304" pitchFamily="18" charset="0"/>
                        </a:rPr>
                        <a:t> 79%</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82052964"/>
                  </a:ext>
                </a:extLst>
              </a:tr>
              <a:tr h="378222">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 of rejected policy briefs by TF</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7/58 </a:t>
                      </a:r>
                      <a:r>
                        <a:rPr lang="en-US" sz="2000" kern="100" dirty="0">
                          <a:effectLst/>
                          <a:latin typeface="Times New Roman" panose="02020603050405020304" pitchFamily="18" charset="0"/>
                          <a:cs typeface="Times New Roman" panose="02020603050405020304" pitchFamily="18" charset="0"/>
                          <a:sym typeface="Wingdings" panose="05000000000000000000" pitchFamily="2" charset="2"/>
                        </a:rPr>
                        <a:t></a:t>
                      </a:r>
                      <a:r>
                        <a:rPr lang="en-US" sz="2000" kern="100" dirty="0">
                          <a:effectLst/>
                          <a:latin typeface="Times New Roman" panose="02020603050405020304" pitchFamily="18" charset="0"/>
                          <a:cs typeface="Times New Roman" panose="02020603050405020304" pitchFamily="18" charset="0"/>
                        </a:rPr>
                        <a:t> 12%</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9746204"/>
                  </a:ext>
                </a:extLst>
              </a:tr>
              <a:tr h="378222">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 of merged policy briefs by TF</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5 </a:t>
                      </a:r>
                      <a:r>
                        <a:rPr lang="en-US" sz="2000" kern="100" dirty="0">
                          <a:effectLst/>
                          <a:latin typeface="Times New Roman" panose="02020603050405020304" pitchFamily="18" charset="0"/>
                          <a:cs typeface="Times New Roman" panose="02020603050405020304" pitchFamily="18" charset="0"/>
                          <a:sym typeface="Wingdings" panose="05000000000000000000" pitchFamily="2" charset="2"/>
                        </a:rPr>
                        <a:t></a:t>
                      </a:r>
                      <a:r>
                        <a:rPr lang="en-US" sz="2000" kern="100" dirty="0">
                          <a:effectLst/>
                          <a:latin typeface="Times New Roman" panose="02020603050405020304" pitchFamily="18" charset="0"/>
                          <a:cs typeface="Times New Roman" panose="02020603050405020304" pitchFamily="18" charset="0"/>
                        </a:rPr>
                        <a:t> 2</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01146800"/>
                  </a:ext>
                </a:extLst>
              </a:tr>
              <a:tr h="763444">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Subtopic with the most briefs submitted</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3.1 </a:t>
                      </a:r>
                      <a:r>
                        <a:rPr lang="en-US" altLang="zh-CN" sz="2000" kern="100" dirty="0">
                          <a:effectLst/>
                          <a:latin typeface="Times New Roman" panose="02020603050405020304" pitchFamily="18" charset="0"/>
                          <a:cs typeface="Times New Roman" panose="02020603050405020304" pitchFamily="18" charset="0"/>
                        </a:rPr>
                        <a:t>(15) </a:t>
                      </a:r>
                      <a:r>
                        <a:rPr lang="en-US" sz="2000" kern="100" dirty="0">
                          <a:effectLst/>
                          <a:latin typeface="Times New Roman" panose="02020603050405020304" pitchFamily="18" charset="0"/>
                          <a:cs typeface="Times New Roman" panose="02020603050405020304" pitchFamily="18" charset="0"/>
                        </a:rPr>
                        <a:t>and 3.3 (15)</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71692081"/>
                  </a:ext>
                </a:extLst>
              </a:tr>
              <a:tr h="380838">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 of received policy briefs by subtopic</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US" sz="2000" b="1" kern="100" dirty="0">
                          <a:effectLst/>
                          <a:latin typeface="Times New Roman" panose="02020603050405020304" pitchFamily="18" charset="0"/>
                          <a:cs typeface="Times New Roman" panose="02020603050405020304" pitchFamily="18" charset="0"/>
                        </a:rPr>
                        <a:t>3.1</a:t>
                      </a:r>
                      <a:r>
                        <a:rPr lang="en-US" altLang="zh-CN" sz="2000" kern="100" dirty="0">
                          <a:effectLst/>
                          <a:latin typeface="Times New Roman" panose="02020603050405020304" pitchFamily="18" charset="0"/>
                          <a:cs typeface="Times New Roman" panose="02020603050405020304" pitchFamily="18" charset="0"/>
                        </a:rPr>
                        <a:t> – </a:t>
                      </a:r>
                      <a:r>
                        <a:rPr lang="en-US" sz="2000" kern="100" dirty="0">
                          <a:effectLst/>
                          <a:latin typeface="Times New Roman" panose="02020603050405020304" pitchFamily="18" charset="0"/>
                          <a:cs typeface="Times New Roman" panose="02020603050405020304" pitchFamily="18" charset="0"/>
                        </a:rPr>
                        <a:t>15; </a:t>
                      </a:r>
                      <a:r>
                        <a:rPr lang="en-US" sz="2000" b="1" kern="100" dirty="0">
                          <a:effectLst/>
                          <a:latin typeface="Times New Roman" panose="02020603050405020304" pitchFamily="18" charset="0"/>
                          <a:cs typeface="Times New Roman" panose="02020603050405020304" pitchFamily="18" charset="0"/>
                        </a:rPr>
                        <a:t>3.2</a:t>
                      </a:r>
                      <a:r>
                        <a:rPr lang="en-US" altLang="zh-CN" sz="2000" kern="100" dirty="0">
                          <a:effectLst/>
                          <a:latin typeface="Times New Roman" panose="02020603050405020304" pitchFamily="18" charset="0"/>
                          <a:cs typeface="Times New Roman" panose="02020603050405020304" pitchFamily="18" charset="0"/>
                        </a:rPr>
                        <a:t> – </a:t>
                      </a:r>
                      <a:r>
                        <a:rPr lang="en-US" sz="2000" kern="100" dirty="0">
                          <a:effectLst/>
                          <a:latin typeface="Times New Roman" panose="02020603050405020304" pitchFamily="18" charset="0"/>
                          <a:cs typeface="Times New Roman" panose="02020603050405020304" pitchFamily="18" charset="0"/>
                        </a:rPr>
                        <a:t>11; </a:t>
                      </a:r>
                      <a:r>
                        <a:rPr lang="en-US" sz="2000" b="1" kern="100" dirty="0">
                          <a:effectLst/>
                          <a:latin typeface="Times New Roman" panose="02020603050405020304" pitchFamily="18" charset="0"/>
                          <a:cs typeface="Times New Roman" panose="02020603050405020304" pitchFamily="18" charset="0"/>
                        </a:rPr>
                        <a:t>3.3</a:t>
                      </a:r>
                      <a:r>
                        <a:rPr lang="en-US" altLang="zh-CN" sz="2000" kern="100" dirty="0">
                          <a:effectLst/>
                          <a:latin typeface="Times New Roman" panose="02020603050405020304" pitchFamily="18" charset="0"/>
                          <a:cs typeface="Times New Roman" panose="02020603050405020304" pitchFamily="18" charset="0"/>
                        </a:rPr>
                        <a:t> – </a:t>
                      </a:r>
                      <a:r>
                        <a:rPr lang="en-US" sz="2000" kern="100" dirty="0">
                          <a:effectLst/>
                          <a:latin typeface="Times New Roman" panose="02020603050405020304" pitchFamily="18" charset="0"/>
                          <a:cs typeface="Times New Roman" panose="02020603050405020304" pitchFamily="18" charset="0"/>
                        </a:rPr>
                        <a:t>15; </a:t>
                      </a:r>
                      <a:r>
                        <a:rPr lang="en-US" sz="2000" b="1" kern="100" dirty="0">
                          <a:effectLst/>
                          <a:latin typeface="Times New Roman" panose="02020603050405020304" pitchFamily="18" charset="0"/>
                          <a:cs typeface="Times New Roman" panose="02020603050405020304" pitchFamily="18" charset="0"/>
                        </a:rPr>
                        <a:t>3.4</a:t>
                      </a:r>
                      <a:r>
                        <a:rPr lang="en-US" altLang="zh-CN" sz="2000" kern="100" dirty="0">
                          <a:effectLst/>
                          <a:latin typeface="Times New Roman" panose="02020603050405020304" pitchFamily="18" charset="0"/>
                          <a:cs typeface="Times New Roman" panose="02020603050405020304" pitchFamily="18" charset="0"/>
                        </a:rPr>
                        <a:t> – </a:t>
                      </a:r>
                      <a:r>
                        <a:rPr lang="en-US" sz="2000" kern="100" dirty="0">
                          <a:effectLst/>
                          <a:latin typeface="Times New Roman" panose="02020603050405020304" pitchFamily="18" charset="0"/>
                          <a:cs typeface="Times New Roman" panose="02020603050405020304" pitchFamily="18" charset="0"/>
                        </a:rPr>
                        <a:t>9; </a:t>
                      </a:r>
                      <a:r>
                        <a:rPr lang="en-US" sz="2000" b="1" kern="100" dirty="0">
                          <a:effectLst/>
                          <a:latin typeface="Times New Roman" panose="02020603050405020304" pitchFamily="18" charset="0"/>
                          <a:cs typeface="Times New Roman" panose="02020603050405020304" pitchFamily="18" charset="0"/>
                        </a:rPr>
                        <a:t>3.5</a:t>
                      </a:r>
                      <a:r>
                        <a:rPr lang="en-US" altLang="zh-CN" sz="2000" kern="100" dirty="0">
                          <a:effectLst/>
                          <a:latin typeface="Times New Roman" panose="02020603050405020304" pitchFamily="18" charset="0"/>
                          <a:cs typeface="Times New Roman" panose="02020603050405020304" pitchFamily="18" charset="0"/>
                        </a:rPr>
                        <a:t> – </a:t>
                      </a:r>
                      <a:r>
                        <a:rPr lang="en-US" sz="2000" kern="100" dirty="0">
                          <a:effectLst/>
                          <a:latin typeface="Times New Roman" panose="02020603050405020304" pitchFamily="18" charset="0"/>
                          <a:cs typeface="Times New Roman" panose="02020603050405020304" pitchFamily="18" charset="0"/>
                        </a:rPr>
                        <a:t>8</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16389467"/>
                  </a:ext>
                </a:extLst>
              </a:tr>
              <a:tr h="380838">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 of accepted policy briefs by subtopic</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US" sz="2000" b="1" kern="100" dirty="0">
                          <a:effectLst/>
                          <a:latin typeface="Times New Roman" panose="02020603050405020304" pitchFamily="18" charset="0"/>
                          <a:cs typeface="Times New Roman" panose="02020603050405020304" pitchFamily="18" charset="0"/>
                        </a:rPr>
                        <a:t>3.1</a:t>
                      </a:r>
                      <a:r>
                        <a:rPr lang="en-US" sz="2000" kern="100" dirty="0">
                          <a:effectLst/>
                          <a:latin typeface="Times New Roman" panose="02020603050405020304" pitchFamily="18" charset="0"/>
                          <a:cs typeface="Times New Roman" panose="02020603050405020304" pitchFamily="18" charset="0"/>
                        </a:rPr>
                        <a:t> – 87%; </a:t>
                      </a:r>
                      <a:r>
                        <a:rPr lang="en-US" sz="2000" b="1" kern="100" dirty="0">
                          <a:effectLst/>
                          <a:latin typeface="Times New Roman" panose="02020603050405020304" pitchFamily="18" charset="0"/>
                          <a:cs typeface="Times New Roman" panose="02020603050405020304" pitchFamily="18" charset="0"/>
                        </a:rPr>
                        <a:t>3.2</a:t>
                      </a:r>
                      <a:r>
                        <a:rPr lang="en-US" sz="2000" kern="100" dirty="0">
                          <a:effectLst/>
                          <a:latin typeface="Times New Roman" panose="02020603050405020304" pitchFamily="18" charset="0"/>
                          <a:cs typeface="Times New Roman" panose="02020603050405020304" pitchFamily="18" charset="0"/>
                        </a:rPr>
                        <a:t> – 100%; </a:t>
                      </a:r>
                      <a:r>
                        <a:rPr lang="en-US" sz="2000" b="1" kern="100" dirty="0">
                          <a:effectLst/>
                          <a:latin typeface="Times New Roman" panose="02020603050405020304" pitchFamily="18" charset="0"/>
                          <a:cs typeface="Times New Roman" panose="02020603050405020304" pitchFamily="18" charset="0"/>
                        </a:rPr>
                        <a:t>3.3</a:t>
                      </a:r>
                      <a:r>
                        <a:rPr lang="en-US" sz="2000" kern="100" dirty="0">
                          <a:effectLst/>
                          <a:latin typeface="Times New Roman" panose="02020603050405020304" pitchFamily="18" charset="0"/>
                          <a:cs typeface="Times New Roman" panose="02020603050405020304" pitchFamily="18" charset="0"/>
                        </a:rPr>
                        <a:t> – 73%; </a:t>
                      </a:r>
                      <a:r>
                        <a:rPr lang="en-US" sz="2000" b="1" kern="100" dirty="0">
                          <a:effectLst/>
                          <a:latin typeface="Times New Roman" panose="02020603050405020304" pitchFamily="18" charset="0"/>
                          <a:cs typeface="Times New Roman" panose="02020603050405020304" pitchFamily="18" charset="0"/>
                        </a:rPr>
                        <a:t>3.4</a:t>
                      </a:r>
                      <a:r>
                        <a:rPr lang="en-US" sz="2000" kern="100" dirty="0">
                          <a:effectLst/>
                          <a:latin typeface="Times New Roman" panose="02020603050405020304" pitchFamily="18" charset="0"/>
                          <a:cs typeface="Times New Roman" panose="02020603050405020304" pitchFamily="18" charset="0"/>
                        </a:rPr>
                        <a:t> – 56%; </a:t>
                      </a:r>
                      <a:r>
                        <a:rPr lang="en-US" sz="2000" b="1" kern="100" dirty="0">
                          <a:effectLst/>
                          <a:latin typeface="Times New Roman" panose="02020603050405020304" pitchFamily="18" charset="0"/>
                          <a:cs typeface="Times New Roman" panose="02020603050405020304" pitchFamily="18" charset="0"/>
                        </a:rPr>
                        <a:t>3.5</a:t>
                      </a:r>
                      <a:r>
                        <a:rPr lang="en-US" sz="2000" kern="100" dirty="0">
                          <a:effectLst/>
                          <a:latin typeface="Times New Roman" panose="02020603050405020304" pitchFamily="18" charset="0"/>
                          <a:cs typeface="Times New Roman" panose="02020603050405020304" pitchFamily="18" charset="0"/>
                        </a:rPr>
                        <a:t> – 75%</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81383905"/>
                  </a:ext>
                </a:extLst>
              </a:tr>
              <a:tr h="451404">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 of merged policy briefs by subtopic</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US" sz="2000" b="1" kern="100" dirty="0">
                          <a:effectLst/>
                          <a:latin typeface="Times New Roman" panose="02020603050405020304" pitchFamily="18" charset="0"/>
                          <a:cs typeface="Times New Roman" panose="02020603050405020304" pitchFamily="18" charset="0"/>
                        </a:rPr>
                        <a:t>3.1</a:t>
                      </a:r>
                      <a:r>
                        <a:rPr lang="en-US" sz="2000" kern="100" dirty="0">
                          <a:effectLst/>
                          <a:latin typeface="Times New Roman" panose="02020603050405020304" pitchFamily="18" charset="0"/>
                          <a:cs typeface="Times New Roman" panose="02020603050405020304" pitchFamily="18" charset="0"/>
                        </a:rPr>
                        <a:t> – 0; </a:t>
                      </a:r>
                      <a:r>
                        <a:rPr lang="en-US" sz="2000" b="1" kern="100" dirty="0">
                          <a:effectLst/>
                          <a:latin typeface="Times New Roman" panose="02020603050405020304" pitchFamily="18" charset="0"/>
                          <a:cs typeface="Times New Roman" panose="02020603050405020304" pitchFamily="18" charset="0"/>
                        </a:rPr>
                        <a:t>3.2</a:t>
                      </a:r>
                      <a:r>
                        <a:rPr lang="en-US" sz="2000" kern="100" dirty="0">
                          <a:effectLst/>
                          <a:latin typeface="Times New Roman" panose="02020603050405020304" pitchFamily="18" charset="0"/>
                          <a:cs typeface="Times New Roman" panose="02020603050405020304" pitchFamily="18" charset="0"/>
                        </a:rPr>
                        <a:t> – 0; </a:t>
                      </a:r>
                      <a:r>
                        <a:rPr lang="en-US" sz="2000" b="1" kern="100" dirty="0">
                          <a:effectLst/>
                          <a:latin typeface="Times New Roman" panose="02020603050405020304" pitchFamily="18" charset="0"/>
                          <a:cs typeface="Times New Roman" panose="02020603050405020304" pitchFamily="18" charset="0"/>
                        </a:rPr>
                        <a:t>3.3</a:t>
                      </a:r>
                      <a:r>
                        <a:rPr lang="en-US" sz="2000" kern="100" dirty="0">
                          <a:effectLst/>
                          <a:latin typeface="Times New Roman" panose="02020603050405020304" pitchFamily="18" charset="0"/>
                          <a:cs typeface="Times New Roman" panose="02020603050405020304" pitchFamily="18" charset="0"/>
                        </a:rPr>
                        <a:t> – 3; </a:t>
                      </a:r>
                      <a:r>
                        <a:rPr lang="en-US" sz="2000" b="1" kern="100" dirty="0">
                          <a:effectLst/>
                          <a:latin typeface="Times New Roman" panose="02020603050405020304" pitchFamily="18" charset="0"/>
                          <a:cs typeface="Times New Roman" panose="02020603050405020304" pitchFamily="18" charset="0"/>
                        </a:rPr>
                        <a:t>3.4</a:t>
                      </a:r>
                      <a:r>
                        <a:rPr lang="en-US" sz="2000" kern="100" dirty="0">
                          <a:effectLst/>
                          <a:latin typeface="Times New Roman" panose="02020603050405020304" pitchFamily="18" charset="0"/>
                          <a:cs typeface="Times New Roman" panose="02020603050405020304" pitchFamily="18" charset="0"/>
                        </a:rPr>
                        <a:t> – 2; </a:t>
                      </a:r>
                      <a:r>
                        <a:rPr lang="en-US" sz="2000" b="1" kern="100" dirty="0">
                          <a:effectLst/>
                          <a:latin typeface="Times New Roman" panose="02020603050405020304" pitchFamily="18" charset="0"/>
                          <a:cs typeface="Times New Roman" panose="02020603050405020304" pitchFamily="18" charset="0"/>
                        </a:rPr>
                        <a:t>3.5</a:t>
                      </a:r>
                      <a:r>
                        <a:rPr lang="en-US" sz="2000" kern="100" dirty="0">
                          <a:effectLst/>
                          <a:latin typeface="Times New Roman" panose="02020603050405020304" pitchFamily="18" charset="0"/>
                          <a:cs typeface="Times New Roman" panose="02020603050405020304" pitchFamily="18" charset="0"/>
                        </a:rPr>
                        <a:t> – 0</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78852526"/>
                  </a:ext>
                </a:extLst>
              </a:tr>
              <a:tr h="380838">
                <a:tc>
                  <a:txBody>
                    <a:bodyPr/>
                    <a:lstStyle/>
                    <a:p>
                      <a:pPr>
                        <a:lnSpc>
                          <a:spcPct val="107000"/>
                        </a:lnSpc>
                        <a:spcAft>
                          <a:spcPts val="800"/>
                        </a:spcAft>
                      </a:pPr>
                      <a:r>
                        <a:rPr lang="en-US" sz="2000" kern="100" dirty="0">
                          <a:effectLst/>
                          <a:latin typeface="Times New Roman" panose="02020603050405020304" pitchFamily="18" charset="0"/>
                          <a:cs typeface="Times New Roman" panose="02020603050405020304" pitchFamily="18" charset="0"/>
                        </a:rPr>
                        <a:t>% of rejected policy briefs by subtopic</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US" sz="2000" b="1" kern="100" dirty="0">
                          <a:effectLst/>
                          <a:latin typeface="Times New Roman" panose="02020603050405020304" pitchFamily="18" charset="0"/>
                          <a:cs typeface="Times New Roman" panose="02020603050405020304" pitchFamily="18" charset="0"/>
                        </a:rPr>
                        <a:t>3.1</a:t>
                      </a:r>
                      <a:r>
                        <a:rPr lang="en-US" sz="2000" kern="100" dirty="0">
                          <a:effectLst/>
                          <a:latin typeface="Times New Roman" panose="02020603050405020304" pitchFamily="18" charset="0"/>
                          <a:cs typeface="Times New Roman" panose="02020603050405020304" pitchFamily="18" charset="0"/>
                        </a:rPr>
                        <a:t> – 13%; </a:t>
                      </a:r>
                      <a:r>
                        <a:rPr lang="en-US" sz="2000" b="1" kern="100" dirty="0">
                          <a:effectLst/>
                          <a:latin typeface="Times New Roman" panose="02020603050405020304" pitchFamily="18" charset="0"/>
                          <a:cs typeface="Times New Roman" panose="02020603050405020304" pitchFamily="18" charset="0"/>
                        </a:rPr>
                        <a:t>3.2</a:t>
                      </a:r>
                      <a:r>
                        <a:rPr lang="en-US" sz="2000" kern="100" dirty="0">
                          <a:effectLst/>
                          <a:latin typeface="Times New Roman" panose="02020603050405020304" pitchFamily="18" charset="0"/>
                          <a:cs typeface="Times New Roman" panose="02020603050405020304" pitchFamily="18" charset="0"/>
                        </a:rPr>
                        <a:t> – 0%; </a:t>
                      </a:r>
                      <a:r>
                        <a:rPr lang="en-US" sz="2000" b="1" kern="100" dirty="0">
                          <a:effectLst/>
                          <a:latin typeface="Times New Roman" panose="02020603050405020304" pitchFamily="18" charset="0"/>
                          <a:cs typeface="Times New Roman" panose="02020603050405020304" pitchFamily="18" charset="0"/>
                        </a:rPr>
                        <a:t>3.3</a:t>
                      </a:r>
                      <a:r>
                        <a:rPr lang="en-US" sz="2000" kern="100" dirty="0">
                          <a:effectLst/>
                          <a:latin typeface="Times New Roman" panose="02020603050405020304" pitchFamily="18" charset="0"/>
                          <a:cs typeface="Times New Roman" panose="02020603050405020304" pitchFamily="18" charset="0"/>
                        </a:rPr>
                        <a:t> –13%; </a:t>
                      </a:r>
                      <a:r>
                        <a:rPr lang="en-US" sz="2000" b="1" kern="100" dirty="0">
                          <a:effectLst/>
                          <a:latin typeface="Times New Roman" panose="02020603050405020304" pitchFamily="18" charset="0"/>
                          <a:cs typeface="Times New Roman" panose="02020603050405020304" pitchFamily="18" charset="0"/>
                        </a:rPr>
                        <a:t>3.4</a:t>
                      </a:r>
                      <a:r>
                        <a:rPr lang="en-US" sz="2000" kern="100" dirty="0">
                          <a:effectLst/>
                          <a:latin typeface="Times New Roman" panose="02020603050405020304" pitchFamily="18" charset="0"/>
                          <a:cs typeface="Times New Roman" panose="02020603050405020304" pitchFamily="18" charset="0"/>
                        </a:rPr>
                        <a:t> –22%; </a:t>
                      </a:r>
                      <a:r>
                        <a:rPr lang="en-US" sz="2000" b="1" kern="100" dirty="0">
                          <a:effectLst/>
                          <a:latin typeface="Times New Roman" panose="02020603050405020304" pitchFamily="18" charset="0"/>
                          <a:cs typeface="Times New Roman" panose="02020603050405020304" pitchFamily="18" charset="0"/>
                        </a:rPr>
                        <a:t>3.5</a:t>
                      </a:r>
                      <a:r>
                        <a:rPr lang="en-US" sz="2000" kern="100" dirty="0">
                          <a:effectLst/>
                          <a:latin typeface="Times New Roman" panose="02020603050405020304" pitchFamily="18" charset="0"/>
                          <a:cs typeface="Times New Roman" panose="02020603050405020304" pitchFamily="18" charset="0"/>
                        </a:rPr>
                        <a:t> –25%</a:t>
                      </a:r>
                      <a:endParaRPr 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60136251"/>
                  </a:ext>
                </a:extLst>
              </a:tr>
            </a:tbl>
          </a:graphicData>
        </a:graphic>
      </p:graphicFrame>
    </p:spTree>
    <p:extLst>
      <p:ext uri="{BB962C8B-B14F-4D97-AF65-F5344CB8AC3E}">
        <p14:creationId xmlns:p14="http://schemas.microsoft.com/office/powerpoint/2010/main" val="241987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E73C56-379E-98F6-3371-BE078F3418B6}"/>
              </a:ext>
            </a:extLst>
          </p:cNvPr>
          <p:cNvSpPr>
            <a:spLocks noGrp="1"/>
          </p:cNvSpPr>
          <p:nvPr>
            <p:ph type="title"/>
          </p:nvPr>
        </p:nvSpPr>
        <p:spPr>
          <a:xfrm>
            <a:off x="838200" y="176589"/>
            <a:ext cx="10515600" cy="1325563"/>
          </a:xfrm>
        </p:spPr>
        <p:txBody>
          <a:bodyPr>
            <a:normAutofit/>
          </a:bodyPr>
          <a:lstStyle/>
          <a:p>
            <a:r>
              <a:rPr lang="en-US" altLang="zh-CN" sz="3200" b="1" dirty="0"/>
              <a:t>Subtopic 1 Financial Rules and GFSN</a:t>
            </a:r>
            <a:endParaRPr lang="zh-CN" altLang="en-US" sz="3200" b="1" dirty="0"/>
          </a:p>
        </p:txBody>
      </p:sp>
      <p:sp>
        <p:nvSpPr>
          <p:cNvPr id="3" name="内容占位符 2">
            <a:extLst>
              <a:ext uri="{FF2B5EF4-FFF2-40B4-BE49-F238E27FC236}">
                <a16:creationId xmlns:a16="http://schemas.microsoft.com/office/drawing/2014/main" id="{8C48A726-B105-8D28-8D04-75684EC17B14}"/>
              </a:ext>
            </a:extLst>
          </p:cNvPr>
          <p:cNvSpPr>
            <a:spLocks noGrp="1"/>
          </p:cNvSpPr>
          <p:nvPr>
            <p:ph idx="1"/>
          </p:nvPr>
        </p:nvSpPr>
        <p:spPr>
          <a:xfrm>
            <a:off x="838200" y="1253331"/>
            <a:ext cx="9673683" cy="4351338"/>
          </a:xfrm>
        </p:spPr>
        <p:txBody>
          <a:bodyPr>
            <a:noAutofit/>
          </a:bodyPr>
          <a:lstStyle/>
          <a:p>
            <a:pPr marL="0" indent="0" algn="just">
              <a:lnSpc>
                <a:spcPct val="130000"/>
              </a:lnSpc>
              <a:buNone/>
            </a:pPr>
            <a:r>
              <a:rPr lang="en-US" altLang="zh-CN" sz="2000" b="0" i="0" dirty="0">
                <a:solidFill>
                  <a:srgbClr val="1F2328"/>
                </a:solidFill>
                <a:effectLst/>
                <a:highlight>
                  <a:srgbClr val="FFFFFF"/>
                </a:highlight>
              </a:rPr>
              <a:t>The current IFA faces challenges including unequal access to crisis financing among states, procyclical lending policies, financial exclusion in CBDC development, inadequate integration of ESG risks, and an outdated quota system.</a:t>
            </a:r>
            <a:r>
              <a:rPr lang="zh-CN" altLang="zh-CN" sz="2000" dirty="0">
                <a:solidFill>
                  <a:srgbClr val="1F2328"/>
                </a:solidFill>
                <a:highlight>
                  <a:srgbClr val="FFFFFF"/>
                </a:highlight>
                <a:ea typeface="宋体" panose="02010600030101010101" pitchFamily="2" charset="-122"/>
              </a:rPr>
              <a:t> </a:t>
            </a:r>
            <a:r>
              <a:rPr lang="zh-CN" altLang="zh-CN" sz="2000" dirty="0">
                <a:solidFill>
                  <a:srgbClr val="1F2328"/>
                </a:solidFill>
                <a:highlight>
                  <a:srgbClr val="FFFFFF"/>
                </a:highlight>
              </a:rPr>
              <a:t>Key recommendations:</a:t>
            </a:r>
            <a:endParaRPr lang="en-US" altLang="zh-CN" sz="2000" dirty="0">
              <a:solidFill>
                <a:srgbClr val="1F2328"/>
              </a:solidFill>
              <a:highlight>
                <a:srgbClr val="FFFFFF"/>
              </a:highlight>
            </a:endParaRPr>
          </a:p>
          <a:p>
            <a:pPr marL="342900" lvl="0" indent="-342900">
              <a:lnSpc>
                <a:spcPct val="130000"/>
              </a:lnSpc>
              <a:spcBef>
                <a:spcPts val="780"/>
              </a:spcBef>
              <a:spcAft>
                <a:spcPts val="780"/>
              </a:spcAft>
              <a:buFont typeface="+mj-lt"/>
              <a:buAutoNum type="arabicPeriod"/>
              <a:tabLst>
                <a:tab pos="457200" algn="l"/>
              </a:tabLst>
            </a:pPr>
            <a:r>
              <a:rPr lang="en-US" altLang="zh-CN" sz="2000" b="1" dirty="0">
                <a:solidFill>
                  <a:schemeClr val="accent1">
                    <a:lumMod val="75000"/>
                  </a:schemeClr>
                </a:solidFill>
                <a:effectLst/>
                <a:highlight>
                  <a:srgbClr val="FFFFFF"/>
                </a:highlight>
                <a:ea typeface="宋体" panose="02010600030101010101" pitchFamily="2" charset="-122"/>
              </a:rPr>
              <a:t>Strengthening the Global Financial Safety Net (GFSN)</a:t>
            </a:r>
            <a:endParaRPr lang="zh-CN" altLang="zh-CN" sz="2000" dirty="0">
              <a:solidFill>
                <a:schemeClr val="accent1">
                  <a:lumMod val="75000"/>
                </a:schemeClr>
              </a:solidFill>
              <a:effectLst/>
              <a:highlight>
                <a:srgbClr val="FFFFFF"/>
              </a:highlight>
              <a:ea typeface="宋体" panose="02010600030101010101" pitchFamily="2" charset="-122"/>
            </a:endParaRPr>
          </a:p>
          <a:p>
            <a:pPr marL="342900" lvl="0" indent="-342900">
              <a:lnSpc>
                <a:spcPct val="130000"/>
              </a:lnSpc>
              <a:spcBef>
                <a:spcPts val="780"/>
              </a:spcBef>
              <a:spcAft>
                <a:spcPts val="780"/>
              </a:spcAft>
              <a:buFont typeface="+mj-lt"/>
              <a:buAutoNum type="arabicPeriod"/>
              <a:tabLst>
                <a:tab pos="457200" algn="l"/>
              </a:tabLst>
            </a:pPr>
            <a:r>
              <a:rPr lang="en-US" altLang="zh-CN" sz="2000" b="1" dirty="0">
                <a:solidFill>
                  <a:schemeClr val="accent1">
                    <a:lumMod val="75000"/>
                  </a:schemeClr>
                </a:solidFill>
                <a:effectLst/>
                <a:highlight>
                  <a:srgbClr val="FFFFFF"/>
                </a:highlight>
                <a:ea typeface="宋体" panose="02010600030101010101" pitchFamily="2" charset="-122"/>
              </a:rPr>
              <a:t>Fostering Coordinated Development of CBDCs</a:t>
            </a:r>
            <a:endParaRPr lang="zh-CN" altLang="zh-CN" sz="2000" dirty="0">
              <a:solidFill>
                <a:schemeClr val="accent1">
                  <a:lumMod val="75000"/>
                </a:schemeClr>
              </a:solidFill>
              <a:effectLst/>
              <a:highlight>
                <a:srgbClr val="FFFFFF"/>
              </a:highlight>
              <a:ea typeface="宋体" panose="02010600030101010101" pitchFamily="2" charset="-122"/>
            </a:endParaRPr>
          </a:p>
          <a:p>
            <a:pPr marL="342900" lvl="0" indent="-342900">
              <a:lnSpc>
                <a:spcPct val="130000"/>
              </a:lnSpc>
              <a:spcBef>
                <a:spcPts val="780"/>
              </a:spcBef>
              <a:spcAft>
                <a:spcPts val="780"/>
              </a:spcAft>
              <a:buFont typeface="+mj-lt"/>
              <a:buAutoNum type="arabicPeriod"/>
              <a:tabLst>
                <a:tab pos="457200" algn="l"/>
              </a:tabLst>
            </a:pPr>
            <a:r>
              <a:rPr lang="en-US" altLang="zh-CN" sz="2000" b="1" dirty="0">
                <a:solidFill>
                  <a:schemeClr val="accent1">
                    <a:lumMod val="75000"/>
                  </a:schemeClr>
                </a:solidFill>
                <a:effectLst/>
                <a:highlight>
                  <a:srgbClr val="FFFFFF"/>
                </a:highlight>
                <a:ea typeface="宋体" panose="02010600030101010101" pitchFamily="2" charset="-122"/>
              </a:rPr>
              <a:t>Reforming IMF Lending Policies</a:t>
            </a:r>
            <a:r>
              <a:rPr lang="en-US" altLang="zh-CN" sz="2000" dirty="0">
                <a:solidFill>
                  <a:schemeClr val="accent1">
                    <a:lumMod val="75000"/>
                  </a:schemeClr>
                </a:solidFill>
                <a:effectLst/>
                <a:highlight>
                  <a:srgbClr val="FFFFFF"/>
                </a:highlight>
                <a:ea typeface="宋体" panose="02010600030101010101" pitchFamily="2" charset="-122"/>
              </a:rPr>
              <a:t>.</a:t>
            </a:r>
            <a:endParaRPr lang="zh-CN" altLang="zh-CN" sz="2000" dirty="0">
              <a:solidFill>
                <a:schemeClr val="accent1">
                  <a:lumMod val="75000"/>
                </a:schemeClr>
              </a:solidFill>
              <a:effectLst/>
              <a:highlight>
                <a:srgbClr val="FFFFFF"/>
              </a:highlight>
              <a:ea typeface="宋体" panose="02010600030101010101" pitchFamily="2" charset="-122"/>
            </a:endParaRPr>
          </a:p>
          <a:p>
            <a:pPr marL="342900" lvl="0" indent="-342900">
              <a:lnSpc>
                <a:spcPct val="130000"/>
              </a:lnSpc>
              <a:spcBef>
                <a:spcPts val="780"/>
              </a:spcBef>
              <a:spcAft>
                <a:spcPts val="780"/>
              </a:spcAft>
              <a:buFont typeface="+mj-lt"/>
              <a:buAutoNum type="arabicPeriod"/>
              <a:tabLst>
                <a:tab pos="457200" algn="l"/>
              </a:tabLst>
            </a:pPr>
            <a:r>
              <a:rPr lang="en-US" altLang="zh-CN" sz="2000" b="1" dirty="0">
                <a:solidFill>
                  <a:schemeClr val="accent1">
                    <a:lumMod val="75000"/>
                  </a:schemeClr>
                </a:solidFill>
                <a:effectLst/>
                <a:highlight>
                  <a:srgbClr val="FFFFFF"/>
                </a:highlight>
                <a:ea typeface="宋体" panose="02010600030101010101" pitchFamily="2" charset="-122"/>
              </a:rPr>
              <a:t>Greening Financial Regulations</a:t>
            </a:r>
          </a:p>
          <a:p>
            <a:pPr marL="342900" lvl="0" indent="-342900">
              <a:lnSpc>
                <a:spcPct val="130000"/>
              </a:lnSpc>
              <a:spcBef>
                <a:spcPts val="780"/>
              </a:spcBef>
              <a:spcAft>
                <a:spcPts val="780"/>
              </a:spcAft>
              <a:buFont typeface="+mj-lt"/>
              <a:buAutoNum type="arabicPeriod"/>
              <a:tabLst>
                <a:tab pos="457200" algn="l"/>
              </a:tabLst>
            </a:pPr>
            <a:r>
              <a:rPr lang="en-US" altLang="zh-CN" sz="2000" b="1" dirty="0">
                <a:solidFill>
                  <a:schemeClr val="accent1">
                    <a:lumMod val="75000"/>
                  </a:schemeClr>
                </a:solidFill>
                <a:effectLst/>
                <a:highlight>
                  <a:srgbClr val="FFFFFF"/>
                </a:highlight>
                <a:ea typeface="宋体" panose="02010600030101010101" pitchFamily="2" charset="-122"/>
              </a:rPr>
              <a:t>Reforming the IMF’s Quota Systems for a Fairer Global Financial Order </a:t>
            </a:r>
          </a:p>
        </p:txBody>
      </p:sp>
    </p:spTree>
    <p:extLst>
      <p:ext uri="{BB962C8B-B14F-4D97-AF65-F5344CB8AC3E}">
        <p14:creationId xmlns:p14="http://schemas.microsoft.com/office/powerpoint/2010/main" val="108143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3BCA23-376D-7509-6844-346D624FA9D0}"/>
              </a:ext>
            </a:extLst>
          </p:cNvPr>
          <p:cNvSpPr>
            <a:spLocks noGrp="1"/>
          </p:cNvSpPr>
          <p:nvPr>
            <p:ph type="title"/>
          </p:nvPr>
        </p:nvSpPr>
        <p:spPr/>
        <p:txBody>
          <a:bodyPr/>
          <a:lstStyle/>
          <a:p>
            <a:r>
              <a:rPr lang="en-US" altLang="zh-CN" dirty="0"/>
              <a:t>Subtopic 2  MDBs Reform</a:t>
            </a:r>
            <a:endParaRPr lang="zh-CN" altLang="en-US" dirty="0"/>
          </a:p>
        </p:txBody>
      </p:sp>
      <p:sp>
        <p:nvSpPr>
          <p:cNvPr id="3" name="内容占位符 2">
            <a:extLst>
              <a:ext uri="{FF2B5EF4-FFF2-40B4-BE49-F238E27FC236}">
                <a16:creationId xmlns:a16="http://schemas.microsoft.com/office/drawing/2014/main" id="{6CE86F92-DFD4-EE3D-948D-FF0A279F143B}"/>
              </a:ext>
            </a:extLst>
          </p:cNvPr>
          <p:cNvSpPr>
            <a:spLocks noGrp="1"/>
          </p:cNvSpPr>
          <p:nvPr>
            <p:ph idx="1"/>
          </p:nvPr>
        </p:nvSpPr>
        <p:spPr>
          <a:xfrm>
            <a:off x="838200" y="1360449"/>
            <a:ext cx="10515600" cy="4610140"/>
          </a:xfrm>
        </p:spPr>
        <p:txBody>
          <a:bodyPr>
            <a:normAutofit fontScale="92500" lnSpcReduction="10000"/>
          </a:bodyPr>
          <a:lstStyle/>
          <a:p>
            <a:pPr marL="0" indent="0" algn="just">
              <a:lnSpc>
                <a:spcPct val="110000"/>
              </a:lnSpc>
              <a:buNone/>
            </a:pPr>
            <a:r>
              <a:rPr lang="en-US" altLang="zh-CN" sz="2000" dirty="0">
                <a:solidFill>
                  <a:srgbClr val="1F2328"/>
                </a:solidFill>
                <a:highlight>
                  <a:srgbClr val="FFFFFF"/>
                </a:highlight>
              </a:rPr>
              <a:t>Emerging markets and developing countries are facing a growing need to scale up finance to deal with high borrowing costs, debt service burden, the persecution of SDGs, climate mitigation, and adaptation. MDBs should play a leading role in solving such issues providing financial support, advisory, research, and capacity building. Key recommendations:</a:t>
            </a:r>
            <a:endParaRPr lang="zh-CN" altLang="zh-CN" sz="2000" dirty="0">
              <a:solidFill>
                <a:srgbClr val="1F2328"/>
              </a:solidFill>
              <a:highlight>
                <a:srgbClr val="FFFFFF"/>
              </a:highlight>
            </a:endParaRPr>
          </a:p>
          <a:p>
            <a:pPr marL="457200" indent="-457200">
              <a:lnSpc>
                <a:spcPct val="100000"/>
              </a:lnSpc>
              <a:buFont typeface="+mj-lt"/>
              <a:buAutoNum type="arabicPeriod"/>
            </a:pPr>
            <a:r>
              <a:rPr lang="en-US" altLang="zh-CN" sz="2000" b="1" dirty="0">
                <a:solidFill>
                  <a:schemeClr val="accent1">
                    <a:lumMod val="75000"/>
                  </a:schemeClr>
                </a:solidFill>
                <a:highlight>
                  <a:srgbClr val="FFFFFF"/>
                </a:highlight>
                <a:ea typeface="宋体" panose="02010600030101010101" pitchFamily="2" charset="-122"/>
              </a:rPr>
              <a:t>Foster innovation in sustainability-linked sovereign financing</a:t>
            </a:r>
          </a:p>
          <a:p>
            <a:pPr marL="457200" indent="-457200">
              <a:lnSpc>
                <a:spcPct val="100000"/>
              </a:lnSpc>
              <a:buFont typeface="+mj-lt"/>
              <a:buAutoNum type="arabicPeriod"/>
            </a:pPr>
            <a:r>
              <a:rPr lang="en-US" altLang="zh-CN" sz="2000" b="1" dirty="0">
                <a:solidFill>
                  <a:schemeClr val="accent1">
                    <a:lumMod val="75000"/>
                  </a:schemeClr>
                </a:solidFill>
                <a:highlight>
                  <a:srgbClr val="FFFFFF"/>
                </a:highlight>
                <a:ea typeface="宋体" panose="02010600030101010101" pitchFamily="2" charset="-122"/>
              </a:rPr>
              <a:t>Incentivize regional and subregional MDBs to strategic expansion</a:t>
            </a:r>
          </a:p>
          <a:p>
            <a:pPr marL="457200" indent="-457200">
              <a:lnSpc>
                <a:spcPct val="100000"/>
              </a:lnSpc>
              <a:buFont typeface="+mj-lt"/>
              <a:buAutoNum type="arabicPeriod"/>
            </a:pPr>
            <a:r>
              <a:rPr lang="en-US" altLang="zh-CN" sz="2000" b="1" dirty="0">
                <a:solidFill>
                  <a:schemeClr val="accent1">
                    <a:lumMod val="75000"/>
                  </a:schemeClr>
                </a:solidFill>
                <a:highlight>
                  <a:srgbClr val="FFFFFF"/>
                </a:highlight>
                <a:ea typeface="宋体" panose="02010600030101010101" pitchFamily="2" charset="-122"/>
              </a:rPr>
              <a:t>Reallocate SDRs to African Financial Institutions</a:t>
            </a:r>
          </a:p>
          <a:p>
            <a:pPr marL="457200" indent="-457200">
              <a:lnSpc>
                <a:spcPct val="100000"/>
              </a:lnSpc>
              <a:buFont typeface="+mj-lt"/>
              <a:buAutoNum type="arabicPeriod"/>
            </a:pPr>
            <a:r>
              <a:rPr lang="en-US" altLang="zh-CN" sz="2000" b="1" dirty="0">
                <a:solidFill>
                  <a:schemeClr val="accent1">
                    <a:lumMod val="75000"/>
                  </a:schemeClr>
                </a:solidFill>
                <a:highlight>
                  <a:srgbClr val="FFFFFF"/>
                </a:highlight>
                <a:ea typeface="宋体" panose="02010600030101010101" pitchFamily="2" charset="-122"/>
              </a:rPr>
              <a:t>Enhance Local Currency Lending by MDBs</a:t>
            </a:r>
          </a:p>
          <a:p>
            <a:pPr marL="457200" indent="-457200">
              <a:lnSpc>
                <a:spcPct val="100000"/>
              </a:lnSpc>
              <a:buFont typeface="+mj-lt"/>
              <a:buAutoNum type="arabicPeriod"/>
            </a:pPr>
            <a:r>
              <a:rPr lang="en-US" altLang="zh-CN" sz="2000" b="1" dirty="0">
                <a:solidFill>
                  <a:schemeClr val="accent1">
                    <a:lumMod val="75000"/>
                  </a:schemeClr>
                </a:solidFill>
                <a:highlight>
                  <a:srgbClr val="FFFFFF"/>
                </a:highlight>
                <a:ea typeface="宋体" panose="02010600030101010101" pitchFamily="2" charset="-122"/>
              </a:rPr>
              <a:t>Ending fossil fuel support and stepping up support for clean energy technologies</a:t>
            </a:r>
          </a:p>
          <a:p>
            <a:pPr marL="457200" indent="-457200">
              <a:lnSpc>
                <a:spcPct val="100000"/>
              </a:lnSpc>
              <a:buFont typeface="+mj-lt"/>
              <a:buAutoNum type="arabicPeriod"/>
            </a:pPr>
            <a:r>
              <a:rPr lang="en-US" altLang="zh-CN" sz="2000" b="1" dirty="0">
                <a:solidFill>
                  <a:schemeClr val="accent1">
                    <a:lumMod val="75000"/>
                  </a:schemeClr>
                </a:solidFill>
                <a:highlight>
                  <a:srgbClr val="FFFFFF"/>
                </a:highlight>
                <a:ea typeface="宋体" panose="02010600030101010101" pitchFamily="2" charset="-122"/>
              </a:rPr>
              <a:t>Establish an economic vulnerability index as part of MDBs resource allocation</a:t>
            </a:r>
          </a:p>
          <a:p>
            <a:pPr marL="457200" indent="-457200">
              <a:lnSpc>
                <a:spcPct val="100000"/>
              </a:lnSpc>
              <a:buFont typeface="+mj-lt"/>
              <a:buAutoNum type="arabicPeriod"/>
            </a:pPr>
            <a:r>
              <a:rPr lang="en-US" altLang="zh-CN" sz="2000" b="1" dirty="0">
                <a:solidFill>
                  <a:schemeClr val="accent1">
                    <a:lumMod val="75000"/>
                  </a:schemeClr>
                </a:solidFill>
                <a:highlight>
                  <a:srgbClr val="FFFFFF"/>
                </a:highlight>
                <a:ea typeface="宋体" panose="02010600030101010101" pitchFamily="2" charset="-122"/>
              </a:rPr>
              <a:t>Adopt the concept of Sustainable Future Bonds incorporating Sovereign Wealth Funds</a:t>
            </a:r>
            <a:endParaRPr lang="zh-CN" altLang="zh-CN" sz="2000" b="1" dirty="0">
              <a:solidFill>
                <a:schemeClr val="accent1">
                  <a:lumMod val="75000"/>
                </a:schemeClr>
              </a:solidFill>
              <a:highlight>
                <a:srgbClr val="FFFFFF"/>
              </a:highlight>
              <a:ea typeface="宋体" panose="02010600030101010101" pitchFamily="2" charset="-122"/>
            </a:endParaRPr>
          </a:p>
          <a:p>
            <a:pPr marL="457200" indent="-457200">
              <a:lnSpc>
                <a:spcPct val="100000"/>
              </a:lnSpc>
              <a:buFont typeface="+mj-lt"/>
              <a:buAutoNum type="arabicPeriod"/>
            </a:pPr>
            <a:r>
              <a:rPr lang="en-US" altLang="zh-CN" sz="2000" b="1" dirty="0">
                <a:solidFill>
                  <a:schemeClr val="accent1">
                    <a:lumMod val="75000"/>
                  </a:schemeClr>
                </a:solidFill>
                <a:highlight>
                  <a:srgbClr val="FFFFFF"/>
                </a:highlight>
                <a:ea typeface="宋体" panose="02010600030101010101" pitchFamily="2" charset="-122"/>
              </a:rPr>
              <a:t>Comprehensive reform of MDBs to enable their potential as Global Public Goods providers</a:t>
            </a:r>
            <a:endParaRPr lang="zh-CN" altLang="en-US" sz="2000" b="1" dirty="0">
              <a:solidFill>
                <a:schemeClr val="accent1">
                  <a:lumMod val="75000"/>
                </a:schemeClr>
              </a:solidFill>
              <a:highlight>
                <a:srgbClr val="FFFFFF"/>
              </a:highlight>
              <a:ea typeface="宋体" panose="02010600030101010101" pitchFamily="2" charset="-122"/>
            </a:endParaRPr>
          </a:p>
        </p:txBody>
      </p:sp>
    </p:spTree>
    <p:extLst>
      <p:ext uri="{BB962C8B-B14F-4D97-AF65-F5344CB8AC3E}">
        <p14:creationId xmlns:p14="http://schemas.microsoft.com/office/powerpoint/2010/main" val="249770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3053F-FAE1-E605-4CE3-002653299E44}"/>
              </a:ext>
            </a:extLst>
          </p:cNvPr>
          <p:cNvSpPr>
            <a:spLocks noGrp="1"/>
          </p:cNvSpPr>
          <p:nvPr>
            <p:ph type="title"/>
          </p:nvPr>
        </p:nvSpPr>
        <p:spPr/>
        <p:txBody>
          <a:bodyPr/>
          <a:lstStyle/>
          <a:p>
            <a:r>
              <a:rPr lang="en-US" altLang="zh-CN" b="1" dirty="0"/>
              <a:t>Subtopic 3 Debt </a:t>
            </a:r>
            <a:r>
              <a:rPr lang="en-US" altLang="zh-CN" dirty="0"/>
              <a:t>I</a:t>
            </a:r>
            <a:r>
              <a:rPr lang="en-US" altLang="zh-CN" b="1" dirty="0"/>
              <a:t>ssues in Developing Countries</a:t>
            </a:r>
            <a:endParaRPr lang="zh-CN" altLang="en-US" b="1" dirty="0"/>
          </a:p>
        </p:txBody>
      </p:sp>
      <p:sp>
        <p:nvSpPr>
          <p:cNvPr id="3" name="内容占位符 2">
            <a:extLst>
              <a:ext uri="{FF2B5EF4-FFF2-40B4-BE49-F238E27FC236}">
                <a16:creationId xmlns:a16="http://schemas.microsoft.com/office/drawing/2014/main" id="{61F4A327-BFE0-61C4-6523-46D7BCAA03ED}"/>
              </a:ext>
            </a:extLst>
          </p:cNvPr>
          <p:cNvSpPr>
            <a:spLocks noGrp="1"/>
          </p:cNvSpPr>
          <p:nvPr>
            <p:ph idx="1"/>
          </p:nvPr>
        </p:nvSpPr>
        <p:spPr>
          <a:xfrm>
            <a:off x="838200" y="1227783"/>
            <a:ext cx="9517566" cy="4563417"/>
          </a:xfrm>
        </p:spPr>
        <p:txBody>
          <a:bodyPr>
            <a:noAutofit/>
          </a:bodyPr>
          <a:lstStyle/>
          <a:p>
            <a:pPr marL="38100" indent="0" algn="just">
              <a:lnSpc>
                <a:spcPct val="120000"/>
              </a:lnSpc>
              <a:spcBef>
                <a:spcPts val="0"/>
              </a:spcBef>
              <a:buNone/>
            </a:pPr>
            <a:r>
              <a:rPr lang="en-US" altLang="zh-CN" sz="2000" dirty="0">
                <a:solidFill>
                  <a:srgbClr val="1F2328"/>
                </a:solidFill>
                <a:highlight>
                  <a:srgbClr val="FFFFFF"/>
                </a:highlight>
              </a:rPr>
              <a:t>Developing countries are grappling with unsustainable debt amidst a backdrop of health crises, climate change, geopolitical tensions, rising interest rates, and diversifying creditor structure. </a:t>
            </a:r>
            <a:r>
              <a:rPr lang="zh-CN" altLang="zh-CN" sz="2000" dirty="0">
                <a:solidFill>
                  <a:srgbClr val="1F2328"/>
                </a:solidFill>
                <a:highlight>
                  <a:srgbClr val="FFFFFF"/>
                </a:highlight>
              </a:rPr>
              <a:t>Key recommendations:</a:t>
            </a:r>
          </a:p>
          <a:p>
            <a:pPr marL="342900" lvl="0" indent="-342900">
              <a:lnSpc>
                <a:spcPct val="200000"/>
              </a:lnSpc>
              <a:spcBef>
                <a:spcPts val="0"/>
              </a:spcBef>
              <a:buFont typeface="+mj-lt"/>
              <a:buAutoNum type="arabicPeriod"/>
              <a:tabLst>
                <a:tab pos="457200" algn="l"/>
              </a:tabLst>
            </a:pPr>
            <a:r>
              <a:rPr lang="en-US" altLang="zh-CN" sz="2000" b="1" dirty="0">
                <a:solidFill>
                  <a:schemeClr val="accent1">
                    <a:lumMod val="75000"/>
                  </a:schemeClr>
                </a:solidFill>
                <a:highlight>
                  <a:srgbClr val="FFFFFF"/>
                </a:highlight>
                <a:ea typeface="宋体" panose="02010600030101010101" pitchFamily="2" charset="-122"/>
              </a:rPr>
              <a:t>Reforming the G20 Common Framework </a:t>
            </a:r>
            <a:endParaRPr lang="zh-CN" altLang="zh-CN" sz="2000" b="1" dirty="0">
              <a:solidFill>
                <a:schemeClr val="accent1">
                  <a:lumMod val="75000"/>
                </a:schemeClr>
              </a:solidFill>
              <a:highlight>
                <a:srgbClr val="FFFFFF"/>
              </a:highlight>
              <a:ea typeface="宋体" panose="02010600030101010101" pitchFamily="2" charset="-122"/>
            </a:endParaRPr>
          </a:p>
          <a:p>
            <a:pPr marL="342900" lvl="0" indent="-342900">
              <a:lnSpc>
                <a:spcPct val="200000"/>
              </a:lnSpc>
              <a:spcBef>
                <a:spcPts val="0"/>
              </a:spcBef>
              <a:buFont typeface="+mj-lt"/>
              <a:buAutoNum type="arabicPeriod"/>
              <a:tabLst>
                <a:tab pos="457200" algn="l"/>
              </a:tabLst>
            </a:pPr>
            <a:r>
              <a:rPr lang="en-US" altLang="zh-CN" sz="2000" b="1" dirty="0">
                <a:solidFill>
                  <a:schemeClr val="accent1">
                    <a:lumMod val="75000"/>
                  </a:schemeClr>
                </a:solidFill>
                <a:highlight>
                  <a:srgbClr val="FFFFFF"/>
                </a:highlight>
                <a:ea typeface="宋体" panose="02010600030101010101" pitchFamily="2" charset="-122"/>
              </a:rPr>
              <a:t>Incentivizing Private-Sector Participation </a:t>
            </a:r>
          </a:p>
          <a:p>
            <a:pPr marL="342900" lvl="0" indent="-342900">
              <a:lnSpc>
                <a:spcPct val="200000"/>
              </a:lnSpc>
              <a:spcBef>
                <a:spcPts val="0"/>
              </a:spcBef>
              <a:buFont typeface="+mj-lt"/>
              <a:buAutoNum type="arabicPeriod"/>
              <a:tabLst>
                <a:tab pos="457200" algn="l"/>
              </a:tabLst>
            </a:pPr>
            <a:r>
              <a:rPr lang="en-US" altLang="zh-CN" sz="2000" b="1" dirty="0">
                <a:solidFill>
                  <a:schemeClr val="accent1">
                    <a:lumMod val="75000"/>
                  </a:schemeClr>
                </a:solidFill>
                <a:highlight>
                  <a:srgbClr val="FFFFFF"/>
                </a:highlight>
                <a:ea typeface="宋体" panose="02010600030101010101" pitchFamily="2" charset="-122"/>
              </a:rPr>
              <a:t>Linking Debt Resolution to Other SDGs</a:t>
            </a:r>
            <a:endParaRPr lang="zh-CN" altLang="zh-CN" sz="2000" b="1" dirty="0">
              <a:solidFill>
                <a:schemeClr val="accent1">
                  <a:lumMod val="75000"/>
                </a:schemeClr>
              </a:solidFill>
              <a:highlight>
                <a:srgbClr val="FFFFFF"/>
              </a:highlight>
              <a:ea typeface="宋体" panose="02010600030101010101" pitchFamily="2" charset="-122"/>
            </a:endParaRPr>
          </a:p>
          <a:p>
            <a:pPr marL="342900" lvl="0" indent="-342900">
              <a:lnSpc>
                <a:spcPct val="200000"/>
              </a:lnSpc>
              <a:spcBef>
                <a:spcPts val="0"/>
              </a:spcBef>
              <a:buFont typeface="+mj-lt"/>
              <a:buAutoNum type="arabicPeriod"/>
              <a:tabLst>
                <a:tab pos="457200" algn="l"/>
              </a:tabLst>
            </a:pPr>
            <a:r>
              <a:rPr lang="en-US" altLang="zh-CN" sz="2000" b="1" dirty="0">
                <a:solidFill>
                  <a:schemeClr val="accent1">
                    <a:lumMod val="75000"/>
                  </a:schemeClr>
                </a:solidFill>
                <a:highlight>
                  <a:srgbClr val="FFFFFF"/>
                </a:highlight>
                <a:ea typeface="宋体" panose="02010600030101010101" pitchFamily="2" charset="-122"/>
              </a:rPr>
              <a:t>Enhancing Debt Governance Capacity</a:t>
            </a:r>
          </a:p>
          <a:p>
            <a:pPr marL="342900" lvl="0" indent="-342900">
              <a:lnSpc>
                <a:spcPct val="200000"/>
              </a:lnSpc>
              <a:spcBef>
                <a:spcPts val="0"/>
              </a:spcBef>
              <a:buFont typeface="+mj-lt"/>
              <a:buAutoNum type="arabicPeriod"/>
              <a:tabLst>
                <a:tab pos="457200" algn="l"/>
              </a:tabLst>
            </a:pPr>
            <a:r>
              <a:rPr lang="en-US" altLang="zh-CN" sz="2000" b="1" dirty="0">
                <a:solidFill>
                  <a:schemeClr val="accent1">
                    <a:lumMod val="75000"/>
                  </a:schemeClr>
                </a:solidFill>
                <a:highlight>
                  <a:srgbClr val="FFFFFF"/>
                </a:highlight>
                <a:ea typeface="宋体" panose="02010600030101010101" pitchFamily="2" charset="-122"/>
              </a:rPr>
              <a:t>Facilitating the Upgrading of the Global Debt Architecture</a:t>
            </a:r>
            <a:endParaRPr lang="zh-CN" altLang="en-US" sz="2000" b="1" dirty="0">
              <a:solidFill>
                <a:schemeClr val="accent1">
                  <a:lumMod val="75000"/>
                </a:schemeClr>
              </a:solidFill>
              <a:highlight>
                <a:srgbClr val="FFFFFF"/>
              </a:highlight>
              <a:ea typeface="宋体" panose="02010600030101010101" pitchFamily="2" charset="-122"/>
            </a:endParaRPr>
          </a:p>
        </p:txBody>
      </p:sp>
    </p:spTree>
    <p:extLst>
      <p:ext uri="{BB962C8B-B14F-4D97-AF65-F5344CB8AC3E}">
        <p14:creationId xmlns:p14="http://schemas.microsoft.com/office/powerpoint/2010/main" val="365900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3BCA23-376D-7509-6844-346D624FA9D0}"/>
              </a:ext>
            </a:extLst>
          </p:cNvPr>
          <p:cNvSpPr>
            <a:spLocks noGrp="1"/>
          </p:cNvSpPr>
          <p:nvPr>
            <p:ph type="title"/>
          </p:nvPr>
        </p:nvSpPr>
        <p:spPr/>
        <p:txBody>
          <a:bodyPr/>
          <a:lstStyle/>
          <a:p>
            <a:r>
              <a:rPr lang="en-US" altLang="zh-CN" dirty="0"/>
              <a:t>Subtopic 4 Global Tax Architecture </a:t>
            </a:r>
            <a:endParaRPr lang="zh-CN" altLang="en-US" dirty="0"/>
          </a:p>
        </p:txBody>
      </p:sp>
      <p:sp>
        <p:nvSpPr>
          <p:cNvPr id="3" name="内容占位符 2">
            <a:extLst>
              <a:ext uri="{FF2B5EF4-FFF2-40B4-BE49-F238E27FC236}">
                <a16:creationId xmlns:a16="http://schemas.microsoft.com/office/drawing/2014/main" id="{6CE86F92-DFD4-EE3D-948D-FF0A279F143B}"/>
              </a:ext>
            </a:extLst>
          </p:cNvPr>
          <p:cNvSpPr>
            <a:spLocks noGrp="1"/>
          </p:cNvSpPr>
          <p:nvPr>
            <p:ph idx="1"/>
          </p:nvPr>
        </p:nvSpPr>
        <p:spPr>
          <a:xfrm>
            <a:off x="838199" y="1278674"/>
            <a:ext cx="10580649" cy="4691916"/>
          </a:xfrm>
        </p:spPr>
        <p:txBody>
          <a:bodyPr>
            <a:normAutofit lnSpcReduction="10000"/>
          </a:bodyPr>
          <a:lstStyle/>
          <a:p>
            <a:pPr marL="0" indent="0" algn="just">
              <a:lnSpc>
                <a:spcPct val="110000"/>
              </a:lnSpc>
              <a:buNone/>
            </a:pPr>
            <a:r>
              <a:rPr lang="en-US" altLang="zh-CN" sz="1900" dirty="0">
                <a:solidFill>
                  <a:srgbClr val="1F2328"/>
                </a:solidFill>
                <a:highlight>
                  <a:srgbClr val="FFFFFF"/>
                </a:highlight>
              </a:rPr>
              <a:t>Cross-border profit shifting, intensified tax competition between countries, and the impact of globalization and digitalization are eroding the revenue accruing to many countries. Effective international tax cooperation can provide much needed revenues to countries to fight hunger, poverty, and inequality. Limits of the OECD proposal. Key recommendations:</a:t>
            </a:r>
            <a:endParaRPr lang="zh-CN" altLang="zh-CN" sz="1900" dirty="0">
              <a:solidFill>
                <a:srgbClr val="1F2328"/>
              </a:solidFill>
              <a:highlight>
                <a:srgbClr val="FFFFFF"/>
              </a:highlight>
            </a:endParaRPr>
          </a:p>
          <a:p>
            <a:pPr marL="342900" indent="-342900">
              <a:lnSpc>
                <a:spcPct val="110000"/>
              </a:lnSpc>
              <a:buFont typeface="+mj-lt"/>
              <a:buAutoNum type="arabicPeriod"/>
            </a:pPr>
            <a:r>
              <a:rPr lang="en-US" altLang="zh-CN" sz="1900" b="1" dirty="0">
                <a:solidFill>
                  <a:schemeClr val="accent1">
                    <a:lumMod val="75000"/>
                  </a:schemeClr>
                </a:solidFill>
                <a:highlight>
                  <a:srgbClr val="FFFFFF"/>
                </a:highlight>
                <a:ea typeface="宋体" panose="02010600030101010101" pitchFamily="2" charset="-122"/>
              </a:rPr>
              <a:t>Introduction of a multilateral convention on taxing high-seas economic activity</a:t>
            </a:r>
          </a:p>
          <a:p>
            <a:pPr marL="342900" indent="-342900">
              <a:lnSpc>
                <a:spcPct val="110000"/>
              </a:lnSpc>
              <a:buFont typeface="+mj-lt"/>
              <a:buAutoNum type="arabicPeriod"/>
            </a:pPr>
            <a:r>
              <a:rPr lang="en-US" altLang="zh-CN" sz="1900" b="1" dirty="0">
                <a:solidFill>
                  <a:schemeClr val="accent1">
                    <a:lumMod val="75000"/>
                  </a:schemeClr>
                </a:solidFill>
                <a:highlight>
                  <a:srgbClr val="FFFFFF"/>
                </a:highlight>
                <a:ea typeface="宋体" panose="02010600030101010101" pitchFamily="2" charset="-122"/>
              </a:rPr>
              <a:t>Concerted initiative to build on the work previously propelled by the G20 for a more comprehensive reform of MNE taxation</a:t>
            </a:r>
          </a:p>
          <a:p>
            <a:pPr marL="342900" indent="-342900">
              <a:lnSpc>
                <a:spcPct val="110000"/>
              </a:lnSpc>
              <a:buFont typeface="+mj-lt"/>
              <a:buAutoNum type="arabicPeriod"/>
            </a:pPr>
            <a:r>
              <a:rPr lang="en-US" altLang="zh-CN" sz="1900" b="1" dirty="0">
                <a:solidFill>
                  <a:schemeClr val="accent1">
                    <a:lumMod val="75000"/>
                  </a:schemeClr>
                </a:solidFill>
                <a:highlight>
                  <a:srgbClr val="FFFFFF"/>
                </a:highlight>
                <a:ea typeface="宋体" panose="02010600030101010101" pitchFamily="2" charset="-122"/>
              </a:rPr>
              <a:t>Drive the agenda of DSTs in the Global South</a:t>
            </a:r>
          </a:p>
          <a:p>
            <a:pPr marL="342900" indent="-342900">
              <a:lnSpc>
                <a:spcPct val="110000"/>
              </a:lnSpc>
              <a:buFont typeface="+mj-lt"/>
              <a:buAutoNum type="arabicPeriod"/>
            </a:pPr>
            <a:r>
              <a:rPr lang="en-US" altLang="zh-CN" sz="1900" b="1" dirty="0">
                <a:solidFill>
                  <a:schemeClr val="accent1">
                    <a:lumMod val="75000"/>
                  </a:schemeClr>
                </a:solidFill>
                <a:highlight>
                  <a:srgbClr val="FFFFFF"/>
                </a:highlight>
                <a:ea typeface="宋体" panose="02010600030101010101" pitchFamily="2" charset="-122"/>
              </a:rPr>
              <a:t>Improve Tax Expenditures reporting</a:t>
            </a:r>
          </a:p>
          <a:p>
            <a:pPr marL="342900" indent="-342900">
              <a:lnSpc>
                <a:spcPct val="110000"/>
              </a:lnSpc>
              <a:buFont typeface="+mj-lt"/>
              <a:buAutoNum type="arabicPeriod"/>
            </a:pPr>
            <a:r>
              <a:rPr lang="en-US" altLang="zh-CN" sz="1900" b="1" dirty="0">
                <a:solidFill>
                  <a:schemeClr val="accent1">
                    <a:lumMod val="75000"/>
                  </a:schemeClr>
                </a:solidFill>
                <a:highlight>
                  <a:srgbClr val="FFFFFF"/>
                </a:highlight>
                <a:ea typeface="宋体" panose="02010600030101010101" pitchFamily="2" charset="-122"/>
              </a:rPr>
              <a:t>Reassess the role G20 has historically played in reinforcing North-South inequalities in taxation</a:t>
            </a:r>
          </a:p>
          <a:p>
            <a:pPr marL="342900" indent="-342900">
              <a:lnSpc>
                <a:spcPct val="110000"/>
              </a:lnSpc>
              <a:buFont typeface="+mj-lt"/>
              <a:buAutoNum type="arabicPeriod"/>
            </a:pPr>
            <a:r>
              <a:rPr lang="en-US" altLang="zh-CN" sz="1900" b="1" dirty="0">
                <a:solidFill>
                  <a:schemeClr val="accent1">
                    <a:lumMod val="75000"/>
                  </a:schemeClr>
                </a:solidFill>
                <a:highlight>
                  <a:srgbClr val="FFFFFF"/>
                </a:highlight>
                <a:ea typeface="宋体" panose="02010600030101010101" pitchFamily="2" charset="-122"/>
              </a:rPr>
              <a:t>Drive support for a fully rights-aligned UN Tax convention</a:t>
            </a:r>
          </a:p>
          <a:p>
            <a:pPr marL="342900" indent="-342900">
              <a:lnSpc>
                <a:spcPct val="110000"/>
              </a:lnSpc>
              <a:buFont typeface="+mj-lt"/>
              <a:buAutoNum type="arabicPeriod"/>
            </a:pPr>
            <a:r>
              <a:rPr lang="en-US" altLang="zh-CN" sz="1900" b="1" dirty="0">
                <a:solidFill>
                  <a:schemeClr val="accent1">
                    <a:lumMod val="75000"/>
                  </a:schemeClr>
                </a:solidFill>
                <a:highlight>
                  <a:srgbClr val="FFFFFF"/>
                </a:highlight>
                <a:ea typeface="宋体" panose="02010600030101010101" pitchFamily="2" charset="-122"/>
              </a:rPr>
              <a:t>Ensure inclusive dialogue </a:t>
            </a:r>
            <a:r>
              <a:rPr lang="pt-BR" altLang="zh-CN" sz="1900" b="1" dirty="0">
                <a:solidFill>
                  <a:schemeClr val="accent1">
                    <a:lumMod val="75000"/>
                  </a:schemeClr>
                </a:solidFill>
                <a:highlight>
                  <a:srgbClr val="FFFFFF"/>
                </a:highlight>
                <a:ea typeface="宋体" panose="02010600030101010101" pitchFamily="2" charset="-122"/>
              </a:rPr>
              <a:t>in</a:t>
            </a:r>
            <a:r>
              <a:rPr lang="en-US" altLang="zh-CN" sz="1900" b="1" dirty="0">
                <a:solidFill>
                  <a:schemeClr val="accent1">
                    <a:lumMod val="75000"/>
                  </a:schemeClr>
                </a:solidFill>
                <a:highlight>
                  <a:srgbClr val="FFFFFF"/>
                </a:highlight>
                <a:ea typeface="宋体" panose="02010600030101010101" pitchFamily="2" charset="-122"/>
              </a:rPr>
              <a:t> international tax cooperation at the UN</a:t>
            </a:r>
          </a:p>
        </p:txBody>
      </p:sp>
    </p:spTree>
    <p:extLst>
      <p:ext uri="{BB962C8B-B14F-4D97-AF65-F5344CB8AC3E}">
        <p14:creationId xmlns:p14="http://schemas.microsoft.com/office/powerpoint/2010/main" val="271891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3BCA23-376D-7509-6844-346D624FA9D0}"/>
              </a:ext>
            </a:extLst>
          </p:cNvPr>
          <p:cNvSpPr>
            <a:spLocks noGrp="1"/>
          </p:cNvSpPr>
          <p:nvPr>
            <p:ph type="title"/>
          </p:nvPr>
        </p:nvSpPr>
        <p:spPr/>
        <p:txBody>
          <a:bodyPr>
            <a:normAutofit/>
          </a:bodyPr>
          <a:lstStyle/>
          <a:p>
            <a:r>
              <a:rPr lang="en-US" altLang="zh-CN" dirty="0"/>
              <a:t>Subtopic 5  Financing for SDGs</a:t>
            </a:r>
            <a:endParaRPr lang="zh-CN" altLang="en-US" dirty="0"/>
          </a:p>
        </p:txBody>
      </p:sp>
      <p:sp>
        <p:nvSpPr>
          <p:cNvPr id="3" name="内容占位符 2">
            <a:extLst>
              <a:ext uri="{FF2B5EF4-FFF2-40B4-BE49-F238E27FC236}">
                <a16:creationId xmlns:a16="http://schemas.microsoft.com/office/drawing/2014/main" id="{6CE86F92-DFD4-EE3D-948D-FF0A279F143B}"/>
              </a:ext>
            </a:extLst>
          </p:cNvPr>
          <p:cNvSpPr>
            <a:spLocks noGrp="1"/>
          </p:cNvSpPr>
          <p:nvPr>
            <p:ph idx="1"/>
          </p:nvPr>
        </p:nvSpPr>
        <p:spPr/>
        <p:txBody>
          <a:bodyPr>
            <a:normAutofit lnSpcReduction="10000"/>
          </a:bodyPr>
          <a:lstStyle/>
          <a:p>
            <a:pPr marL="0" indent="0" algn="just">
              <a:buNone/>
            </a:pPr>
            <a:r>
              <a:rPr lang="en-US" sz="1900" dirty="0">
                <a:effectLst/>
                <a:ea typeface="Aptos" panose="020B0004020202020204" pitchFamily="34" charset="0"/>
              </a:rPr>
              <a:t>There is a significant financing gap for developing countries to achieve SDGs by 2030 ($5.4 trillion per year). A major revamp and expansion of finance following a strategy that aligns all finance to sustainability from a comprehensive and holistic approach is needed. Key recommendations:</a:t>
            </a:r>
          </a:p>
          <a:p>
            <a:pPr marL="457200" indent="-457200" algn="just">
              <a:lnSpc>
                <a:spcPct val="110000"/>
              </a:lnSpc>
              <a:buFont typeface="+mj-lt"/>
              <a:buAutoNum type="arabicPeriod"/>
            </a:pPr>
            <a:r>
              <a:rPr lang="en-US" sz="1900" b="1" kern="100" dirty="0">
                <a:solidFill>
                  <a:schemeClr val="accent1">
                    <a:lumMod val="75000"/>
                  </a:schemeClr>
                </a:solidFill>
                <a:effectLst/>
                <a:ea typeface="Aptos" panose="020B0004020202020204" pitchFamily="34" charset="0"/>
              </a:rPr>
              <a:t>Acknowledge the importance of combating climate change, endorse the Guiding Principles for Financing Climate and Health Solutions, and embed health into the broader G20 climate finance initiatives.</a:t>
            </a:r>
            <a:endParaRPr lang="pt-BR" sz="1900" b="1" kern="100" dirty="0">
              <a:solidFill>
                <a:schemeClr val="accent1">
                  <a:lumMod val="75000"/>
                </a:schemeClr>
              </a:solidFill>
              <a:effectLst/>
              <a:ea typeface="Aptos" panose="020B0004020202020204" pitchFamily="34" charset="0"/>
            </a:endParaRPr>
          </a:p>
          <a:p>
            <a:pPr marL="457200" indent="-457200" algn="just">
              <a:lnSpc>
                <a:spcPct val="110000"/>
              </a:lnSpc>
              <a:buFont typeface="+mj-lt"/>
              <a:buAutoNum type="arabicPeriod"/>
            </a:pPr>
            <a:r>
              <a:rPr lang="en-US" sz="1900" b="1" kern="100" dirty="0">
                <a:solidFill>
                  <a:schemeClr val="accent1">
                    <a:lumMod val="75000"/>
                  </a:schemeClr>
                </a:solidFill>
                <a:effectLst/>
                <a:ea typeface="Aptos" panose="020B0004020202020204" pitchFamily="34" charset="0"/>
              </a:rPr>
              <a:t>Rechanneling SDRs to support innovative financing mechanisms that accelerate climate action and promote economic resilience </a:t>
            </a:r>
          </a:p>
          <a:p>
            <a:pPr marL="457200" indent="-457200" algn="just">
              <a:lnSpc>
                <a:spcPct val="110000"/>
              </a:lnSpc>
              <a:buFont typeface="+mj-lt"/>
              <a:buAutoNum type="arabicPeriod"/>
            </a:pPr>
            <a:r>
              <a:rPr lang="en-US" sz="1900" b="1" dirty="0">
                <a:solidFill>
                  <a:schemeClr val="accent1">
                    <a:lumMod val="75000"/>
                  </a:schemeClr>
                </a:solidFill>
                <a:effectLst/>
                <a:ea typeface="Aptos" panose="020B0004020202020204" pitchFamily="34" charset="0"/>
              </a:rPr>
              <a:t>Unlock private capital for African Low-income countries</a:t>
            </a:r>
          </a:p>
          <a:p>
            <a:pPr marL="457200" indent="-457200" algn="just">
              <a:lnSpc>
                <a:spcPct val="110000"/>
              </a:lnSpc>
              <a:buFont typeface="+mj-lt"/>
              <a:buAutoNum type="arabicPeriod"/>
            </a:pPr>
            <a:r>
              <a:rPr lang="en-US" sz="1900" b="1" kern="100" dirty="0">
                <a:solidFill>
                  <a:schemeClr val="accent1">
                    <a:lumMod val="75000"/>
                  </a:schemeClr>
                </a:solidFill>
                <a:effectLst/>
                <a:ea typeface="Aptos" panose="020B0004020202020204" pitchFamily="34" charset="0"/>
              </a:rPr>
              <a:t>Support African economies to develop their own internal solutions for self-reliance and </a:t>
            </a:r>
            <a:r>
              <a:rPr lang="en-US" sz="1900" b="1" kern="100">
                <a:solidFill>
                  <a:schemeClr val="accent1">
                    <a:lumMod val="75000"/>
                  </a:schemeClr>
                </a:solidFill>
                <a:effectLst/>
                <a:ea typeface="Aptos" panose="020B0004020202020204" pitchFamily="34" charset="0"/>
              </a:rPr>
              <a:t>financial resilience</a:t>
            </a:r>
            <a:endParaRPr lang="en-US" sz="1900" b="1" kern="100" dirty="0">
              <a:solidFill>
                <a:schemeClr val="accent1">
                  <a:lumMod val="75000"/>
                </a:schemeClr>
              </a:solidFill>
              <a:effectLst/>
              <a:ea typeface="Aptos" panose="020B0004020202020204" pitchFamily="34" charset="0"/>
            </a:endParaRPr>
          </a:p>
          <a:p>
            <a:pPr marL="457200" indent="-457200" algn="just">
              <a:lnSpc>
                <a:spcPct val="110000"/>
              </a:lnSpc>
              <a:buFont typeface="+mj-lt"/>
              <a:buAutoNum type="arabicPeriod"/>
            </a:pPr>
            <a:r>
              <a:rPr lang="en-US" sz="1900" b="1" dirty="0">
                <a:solidFill>
                  <a:schemeClr val="accent1">
                    <a:lumMod val="75000"/>
                  </a:schemeClr>
                </a:solidFill>
                <a:effectLst/>
                <a:ea typeface="Aptos" panose="020B0004020202020204" pitchFamily="34" charset="0"/>
              </a:rPr>
              <a:t>Reform the role of MDBs and scale up debt solutions to foster a global nature positive economy</a:t>
            </a:r>
            <a:endParaRPr lang="zh-CN" altLang="en-US" sz="1900" b="1" dirty="0">
              <a:solidFill>
                <a:schemeClr val="accent1">
                  <a:lumMod val="75000"/>
                </a:schemeClr>
              </a:solidFill>
            </a:endParaRPr>
          </a:p>
        </p:txBody>
      </p:sp>
    </p:spTree>
    <p:extLst>
      <p:ext uri="{BB962C8B-B14F-4D97-AF65-F5344CB8AC3E}">
        <p14:creationId xmlns:p14="http://schemas.microsoft.com/office/powerpoint/2010/main" val="347889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F20FC-A6B2-120A-C1D2-4AA3F79C342D}"/>
              </a:ext>
            </a:extLst>
          </p:cNvPr>
          <p:cNvSpPr>
            <a:spLocks noGrp="1"/>
          </p:cNvSpPr>
          <p:nvPr>
            <p:ph type="title"/>
          </p:nvPr>
        </p:nvSpPr>
        <p:spPr/>
        <p:txBody>
          <a:bodyPr/>
          <a:lstStyle/>
          <a:p>
            <a:r>
              <a:rPr lang="en-US" altLang="zh-CN" b="1" dirty="0"/>
              <a:t>Observations in PB reviewing process</a:t>
            </a:r>
            <a:endParaRPr lang="zh-CN" altLang="en-US" b="1" dirty="0"/>
          </a:p>
        </p:txBody>
      </p:sp>
      <p:sp>
        <p:nvSpPr>
          <p:cNvPr id="3" name="内容占位符 2">
            <a:extLst>
              <a:ext uri="{FF2B5EF4-FFF2-40B4-BE49-F238E27FC236}">
                <a16:creationId xmlns:a16="http://schemas.microsoft.com/office/drawing/2014/main" id="{565CD5F5-5DFC-639C-B0A2-AE7CE6F45BD0}"/>
              </a:ext>
            </a:extLst>
          </p:cNvPr>
          <p:cNvSpPr>
            <a:spLocks noGrp="1"/>
          </p:cNvSpPr>
          <p:nvPr>
            <p:ph idx="1"/>
          </p:nvPr>
        </p:nvSpPr>
        <p:spPr>
          <a:xfrm>
            <a:off x="838200" y="1345580"/>
            <a:ext cx="10515600" cy="4467846"/>
          </a:xfrm>
        </p:spPr>
        <p:txBody>
          <a:bodyPr/>
          <a:lstStyle/>
          <a:p>
            <a:pPr marL="457200" indent="-457200" algn="just">
              <a:lnSpc>
                <a:spcPct val="150000"/>
              </a:lnSpc>
              <a:spcBef>
                <a:spcPts val="0"/>
              </a:spcBef>
              <a:buFont typeface="+mj-lt"/>
              <a:buAutoNum type="arabicPeriod"/>
            </a:pPr>
            <a:r>
              <a:rPr lang="en-US" altLang="zh-CN" sz="2400" b="1" kern="100" dirty="0">
                <a:solidFill>
                  <a:schemeClr val="accent1">
                    <a:lumMod val="75000"/>
                  </a:schemeClr>
                </a:solidFill>
                <a:effectLst/>
                <a:ea typeface="等线" panose="02010600030101010101" pitchFamily="2" charset="-122"/>
              </a:rPr>
              <a:t>Lack of focus on recommendation for G20 in some PBs with good insights </a:t>
            </a:r>
          </a:p>
          <a:p>
            <a:pPr lvl="1" algn="just">
              <a:lnSpc>
                <a:spcPct val="150000"/>
              </a:lnSpc>
              <a:spcBef>
                <a:spcPts val="0"/>
              </a:spcBef>
            </a:pPr>
            <a:r>
              <a:rPr lang="en-US" altLang="zh-CN" sz="2000" kern="100" dirty="0">
                <a:effectLst/>
                <a:ea typeface="等线" panose="02010600030101010101" pitchFamily="2" charset="-122"/>
              </a:rPr>
              <a:t>These PBs are accepted with modification </a:t>
            </a:r>
          </a:p>
          <a:p>
            <a:pPr lvl="1" algn="just">
              <a:lnSpc>
                <a:spcPct val="150000"/>
              </a:lnSpc>
              <a:spcBef>
                <a:spcPts val="0"/>
              </a:spcBef>
            </a:pPr>
            <a:r>
              <a:rPr lang="en-US" altLang="zh-CN" sz="2000" kern="100" dirty="0">
                <a:ea typeface="等线" panose="02010600030101010101" pitchFamily="2" charset="-122"/>
              </a:rPr>
              <a:t>Maybe more highlights for authors on the importance of connecting with the G20 in the very beginning and during the process</a:t>
            </a:r>
            <a:endParaRPr lang="en-US" altLang="zh-CN" sz="2000" kern="100" dirty="0">
              <a:effectLst/>
              <a:ea typeface="等线" panose="02010600030101010101" pitchFamily="2" charset="-122"/>
            </a:endParaRPr>
          </a:p>
          <a:p>
            <a:pPr marL="514350" indent="-514350" algn="just">
              <a:lnSpc>
                <a:spcPct val="150000"/>
              </a:lnSpc>
              <a:spcBef>
                <a:spcPts val="0"/>
              </a:spcBef>
              <a:buFont typeface="+mj-lt"/>
              <a:buAutoNum type="arabicPeriod"/>
            </a:pPr>
            <a:r>
              <a:rPr lang="en-US" altLang="zh-CN" sz="2400" b="1" kern="100" dirty="0">
                <a:solidFill>
                  <a:schemeClr val="accent1">
                    <a:lumMod val="75000"/>
                  </a:schemeClr>
                </a:solidFill>
                <a:effectLst/>
                <a:ea typeface="等线" panose="02010600030101010101" pitchFamily="2" charset="-122"/>
              </a:rPr>
              <a:t>Need for a standardized way of sending feedback to PB authors</a:t>
            </a:r>
          </a:p>
          <a:p>
            <a:pPr lvl="1" algn="just">
              <a:lnSpc>
                <a:spcPct val="150000"/>
              </a:lnSpc>
              <a:spcBef>
                <a:spcPts val="0"/>
              </a:spcBef>
            </a:pPr>
            <a:r>
              <a:rPr lang="en-US" altLang="zh-CN" sz="2000" kern="100" dirty="0">
                <a:ea typeface="等线" panose="02010600030101010101" pitchFamily="2" charset="-122"/>
              </a:rPr>
              <a:t>A universal template for acceptance, rejection, and merge</a:t>
            </a:r>
          </a:p>
          <a:p>
            <a:pPr lvl="1" algn="just">
              <a:lnSpc>
                <a:spcPct val="150000"/>
              </a:lnSpc>
              <a:spcBef>
                <a:spcPts val="0"/>
              </a:spcBef>
            </a:pPr>
            <a:r>
              <a:rPr lang="en-US" altLang="zh-CN" sz="2000" kern="100" dirty="0">
                <a:ea typeface="等线" panose="02010600030101010101" pitchFamily="2" charset="-122"/>
              </a:rPr>
              <a:t>The requirement of Chicago reference style can be indicated in the very beginning</a:t>
            </a:r>
          </a:p>
        </p:txBody>
      </p:sp>
    </p:spTree>
    <p:extLst>
      <p:ext uri="{BB962C8B-B14F-4D97-AF65-F5344CB8AC3E}">
        <p14:creationId xmlns:p14="http://schemas.microsoft.com/office/powerpoint/2010/main" val="296795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C3C086-3CFC-50C3-447F-E5E76F7C8BB5}"/>
              </a:ext>
            </a:extLst>
          </p:cNvPr>
          <p:cNvSpPr>
            <a:spLocks noGrp="1"/>
          </p:cNvSpPr>
          <p:nvPr>
            <p:ph type="title"/>
          </p:nvPr>
        </p:nvSpPr>
        <p:spPr/>
        <p:txBody>
          <a:bodyPr/>
          <a:lstStyle/>
          <a:p>
            <a:r>
              <a:rPr lang="en-US" altLang="zh-CN" dirty="0"/>
              <a:t>Connections</a:t>
            </a:r>
            <a:endParaRPr lang="zh-CN" altLang="en-US" dirty="0"/>
          </a:p>
        </p:txBody>
      </p:sp>
      <p:sp>
        <p:nvSpPr>
          <p:cNvPr id="3" name="内容占位符 2">
            <a:extLst>
              <a:ext uri="{FF2B5EF4-FFF2-40B4-BE49-F238E27FC236}">
                <a16:creationId xmlns:a16="http://schemas.microsoft.com/office/drawing/2014/main" id="{23481442-5F0D-FE88-BC4F-1F26C2E9E419}"/>
              </a:ext>
            </a:extLst>
          </p:cNvPr>
          <p:cNvSpPr>
            <a:spLocks noGrp="1"/>
          </p:cNvSpPr>
          <p:nvPr>
            <p:ph idx="1"/>
          </p:nvPr>
        </p:nvSpPr>
        <p:spPr>
          <a:xfrm>
            <a:off x="838200" y="1189463"/>
            <a:ext cx="10515600" cy="4765287"/>
          </a:xfrm>
        </p:spPr>
        <p:txBody>
          <a:bodyPr>
            <a:normAutofit fontScale="47500" lnSpcReduction="20000"/>
          </a:bodyPr>
          <a:lstStyle/>
          <a:p>
            <a:pPr marL="0" indent="0">
              <a:lnSpc>
                <a:spcPct val="170000"/>
              </a:lnSpc>
              <a:spcBef>
                <a:spcPts val="0"/>
              </a:spcBef>
              <a:buNone/>
            </a:pPr>
            <a:r>
              <a:rPr lang="en-US" altLang="zh-CN" sz="4200" b="1" dirty="0">
                <a:solidFill>
                  <a:schemeClr val="accent1">
                    <a:lumMod val="75000"/>
                  </a:schemeClr>
                </a:solidFill>
              </a:rPr>
              <a:t>With Sherpa</a:t>
            </a:r>
          </a:p>
          <a:p>
            <a:pPr>
              <a:lnSpc>
                <a:spcPct val="170000"/>
              </a:lnSpc>
              <a:spcBef>
                <a:spcPts val="0"/>
              </a:spcBef>
            </a:pPr>
            <a:r>
              <a:rPr lang="en-US" altLang="zh-CN" sz="3200" dirty="0"/>
              <a:t>IN on Global Governance Reform</a:t>
            </a:r>
          </a:p>
          <a:p>
            <a:pPr>
              <a:lnSpc>
                <a:spcPct val="170000"/>
              </a:lnSpc>
              <a:spcBef>
                <a:spcPts val="0"/>
              </a:spcBef>
            </a:pPr>
            <a:r>
              <a:rPr lang="en-US" altLang="zh-CN" sz="3200" dirty="0"/>
              <a:t>Disaster Risk Reduction WG; Energy Transition WG; Environment and Climate Sustainability WG; Development WG; Trade and Investment WG; TF on Global Alliance Against Hunger and Poverty</a:t>
            </a:r>
          </a:p>
          <a:p>
            <a:pPr marL="0" indent="0">
              <a:lnSpc>
                <a:spcPct val="170000"/>
              </a:lnSpc>
              <a:spcBef>
                <a:spcPts val="0"/>
              </a:spcBef>
              <a:buNone/>
            </a:pPr>
            <a:r>
              <a:rPr lang="en-US" altLang="zh-CN" sz="4200" b="1" dirty="0">
                <a:solidFill>
                  <a:schemeClr val="accent1">
                    <a:lumMod val="75000"/>
                  </a:schemeClr>
                </a:solidFill>
              </a:rPr>
              <a:t>With the Finance Track</a:t>
            </a:r>
          </a:p>
          <a:p>
            <a:pPr>
              <a:lnSpc>
                <a:spcPct val="170000"/>
              </a:lnSpc>
              <a:spcBef>
                <a:spcPts val="0"/>
              </a:spcBef>
            </a:pPr>
            <a:r>
              <a:rPr lang="en-US" altLang="zh-CN" sz="3200" dirty="0"/>
              <a:t>Work Program for International Taxation</a:t>
            </a:r>
          </a:p>
          <a:p>
            <a:pPr>
              <a:lnSpc>
                <a:spcPct val="170000"/>
              </a:lnSpc>
              <a:spcBef>
                <a:spcPts val="0"/>
              </a:spcBef>
            </a:pPr>
            <a:r>
              <a:rPr lang="en-US" altLang="zh-CN" sz="3200" dirty="0"/>
              <a:t>International Financial Architecture WG; Sustainable Finance WG; Framework WG (Navigating Economic Divergence and Growth Threats); Infrastructure WG (Sustainable and Inclusive);</a:t>
            </a:r>
          </a:p>
          <a:p>
            <a:pPr marL="0" indent="0">
              <a:lnSpc>
                <a:spcPct val="170000"/>
              </a:lnSpc>
              <a:spcBef>
                <a:spcPts val="0"/>
              </a:spcBef>
              <a:buNone/>
            </a:pPr>
            <a:r>
              <a:rPr lang="en-US" altLang="zh-CN" sz="4200" b="1" dirty="0">
                <a:solidFill>
                  <a:schemeClr val="accent1">
                    <a:lumMod val="75000"/>
                  </a:schemeClr>
                </a:solidFill>
              </a:rPr>
              <a:t>With the Focus of Brazil’s G20 presidency</a:t>
            </a:r>
          </a:p>
          <a:p>
            <a:pPr>
              <a:lnSpc>
                <a:spcPct val="170000"/>
              </a:lnSpc>
              <a:spcBef>
                <a:spcPts val="0"/>
              </a:spcBef>
            </a:pPr>
            <a:r>
              <a:rPr lang="en-US" altLang="zh-CN" sz="3200" dirty="0"/>
              <a:t>Global Tax Reform; Roadmap of MDB; Debt for Health </a:t>
            </a:r>
            <a:r>
              <a:rPr lang="en-US" altLang="zh-CN" sz="3200" b="1" dirty="0">
                <a:solidFill>
                  <a:schemeClr val="accent2"/>
                </a:solidFill>
              </a:rPr>
              <a:t>(Not Enough)</a:t>
            </a:r>
          </a:p>
          <a:p>
            <a:pPr marL="0" indent="0">
              <a:lnSpc>
                <a:spcPct val="170000"/>
              </a:lnSpc>
              <a:spcBef>
                <a:spcPts val="0"/>
              </a:spcBef>
              <a:buNone/>
            </a:pPr>
            <a:r>
              <a:rPr lang="en-US" altLang="zh-CN" sz="4200" b="1" dirty="0">
                <a:solidFill>
                  <a:schemeClr val="accent1">
                    <a:lumMod val="75000"/>
                  </a:schemeClr>
                </a:solidFill>
              </a:rPr>
              <a:t>With Civil 20</a:t>
            </a:r>
          </a:p>
          <a:p>
            <a:pPr>
              <a:lnSpc>
                <a:spcPct val="170000"/>
              </a:lnSpc>
              <a:spcBef>
                <a:spcPts val="0"/>
              </a:spcBef>
            </a:pPr>
            <a:r>
              <a:rPr lang="en-US" altLang="zh-CN" sz="3200" dirty="0"/>
              <a:t>Convergence Meeting on May 3</a:t>
            </a:r>
            <a:r>
              <a:rPr lang="en-US" altLang="zh-CN" sz="3200" baseline="30000" dirty="0"/>
              <a:t>rd</a:t>
            </a:r>
            <a:r>
              <a:rPr lang="en-US" altLang="zh-CN" sz="3200" dirty="0"/>
              <a:t>, WG 1</a:t>
            </a:r>
          </a:p>
        </p:txBody>
      </p:sp>
    </p:spTree>
    <p:extLst>
      <p:ext uri="{BB962C8B-B14F-4D97-AF65-F5344CB8AC3E}">
        <p14:creationId xmlns:p14="http://schemas.microsoft.com/office/powerpoint/2010/main" val="12107458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999</Words>
  <Application>Microsoft Office PowerPoint</Application>
  <PresentationFormat>Widescreen</PresentationFormat>
  <Paragraphs>86</Paragraphs>
  <Slides>10</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10</vt:i4>
      </vt:variant>
    </vt:vector>
  </HeadingPairs>
  <TitlesOfParts>
    <vt:vector size="17" baseType="lpstr">
      <vt:lpstr>等线</vt:lpstr>
      <vt:lpstr>等线 Light</vt:lpstr>
      <vt:lpstr>宋体</vt:lpstr>
      <vt:lpstr>Aptos</vt:lpstr>
      <vt:lpstr>Arial</vt:lpstr>
      <vt:lpstr>Times New Roman</vt:lpstr>
      <vt:lpstr>Office 主题​​</vt:lpstr>
      <vt:lpstr>Task Force 3 Reforming the International Financial Architecture</vt:lpstr>
      <vt:lpstr>Statistical Summary </vt:lpstr>
      <vt:lpstr>Subtopic 1 Financial Rules and GFSN</vt:lpstr>
      <vt:lpstr>Subtopic 2  MDBs Reform</vt:lpstr>
      <vt:lpstr>Subtopic 3 Debt Issues in Developing Countries</vt:lpstr>
      <vt:lpstr>Subtopic 4 Global Tax Architecture </vt:lpstr>
      <vt:lpstr>Subtopic 5  Financing for SDGs</vt:lpstr>
      <vt:lpstr>Observations in PB reviewing process</vt:lpstr>
      <vt:lpstr>Connections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xx</dc:creator>
  <cp:lastModifiedBy>Lucas Carames</cp:lastModifiedBy>
  <cp:revision>14</cp:revision>
  <dcterms:created xsi:type="dcterms:W3CDTF">2024-04-29T01:33:40Z</dcterms:created>
  <dcterms:modified xsi:type="dcterms:W3CDTF">2024-04-29T19:44:41Z</dcterms:modified>
</cp:coreProperties>
</file>