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325" r:id="rId4"/>
    <p:sldId id="278" r:id="rId5"/>
    <p:sldId id="339" r:id="rId6"/>
    <p:sldId id="332" r:id="rId7"/>
    <p:sldId id="330" r:id="rId8"/>
    <p:sldId id="331" r:id="rId9"/>
    <p:sldId id="329" r:id="rId10"/>
    <p:sldId id="335" r:id="rId11"/>
    <p:sldId id="336" r:id="rId12"/>
    <p:sldId id="359" r:id="rId13"/>
    <p:sldId id="307" r:id="rId14"/>
    <p:sldId id="341" r:id="rId15"/>
    <p:sldId id="301" r:id="rId16"/>
    <p:sldId id="357" r:id="rId17"/>
    <p:sldId id="358" r:id="rId18"/>
    <p:sldId id="348" r:id="rId19"/>
    <p:sldId id="349" r:id="rId20"/>
    <p:sldId id="350" r:id="rId21"/>
    <p:sldId id="352" r:id="rId22"/>
    <p:sldId id="344" r:id="rId23"/>
    <p:sldId id="354" r:id="rId24"/>
    <p:sldId id="320" r:id="rId25"/>
    <p:sldId id="356" r:id="rId26"/>
    <p:sldId id="321" r:id="rId27"/>
    <p:sldId id="308" r:id="rId28"/>
    <p:sldId id="327" r:id="rId2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22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B8FDA-ADB7-4629-8035-0E8ABFBCF558}" v="6" dt="2019-02-06T21:16:13.6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1" d="100"/>
          <a:sy n="111" d="100"/>
        </p:scale>
        <p:origin x="33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51"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ng Li" userId="667cec74-5fb3-4d80-8588-ddada177431d" providerId="ADAL" clId="{827B8FDA-ADB7-4629-8035-0E8ABFBCF558}"/>
    <pc:docChg chg="addSld delSld modSld">
      <pc:chgData name="Xing Li" userId="667cec74-5fb3-4d80-8588-ddada177431d" providerId="ADAL" clId="{827B8FDA-ADB7-4629-8035-0E8ABFBCF558}" dt="2019-02-06T21:16:39.598" v="8" actId="1076"/>
      <pc:docMkLst>
        <pc:docMk/>
      </pc:docMkLst>
      <pc:sldChg chg="modSp">
        <pc:chgData name="Xing Li" userId="667cec74-5fb3-4d80-8588-ddada177431d" providerId="ADAL" clId="{827B8FDA-ADB7-4629-8035-0E8ABFBCF558}" dt="2019-02-06T21:16:39.598" v="8" actId="1076"/>
        <pc:sldMkLst>
          <pc:docMk/>
          <pc:sldMk cId="1070183319" sldId="310"/>
        </pc:sldMkLst>
        <pc:picChg chg="mod">
          <ac:chgData name="Xing Li" userId="667cec74-5fb3-4d80-8588-ddada177431d" providerId="ADAL" clId="{827B8FDA-ADB7-4629-8035-0E8ABFBCF558}" dt="2019-02-06T21:16:39.598" v="8" actId="1076"/>
          <ac:picMkLst>
            <pc:docMk/>
            <pc:sldMk cId="1070183319" sldId="310"/>
            <ac:picMk id="5" creationId="{00000000-0000-0000-0000-000000000000}"/>
          </ac:picMkLst>
        </pc:picChg>
      </pc:sldChg>
      <pc:sldChg chg="add del">
        <pc:chgData name="Xing Li" userId="667cec74-5fb3-4d80-8588-ddada177431d" providerId="ADAL" clId="{827B8FDA-ADB7-4629-8035-0E8ABFBCF558}" dt="2019-02-06T21:15:44.049" v="2" actId="2696"/>
        <pc:sldMkLst>
          <pc:docMk/>
          <pc:sldMk cId="1709515947" sldId="345"/>
        </pc:sldMkLst>
      </pc:sldChg>
      <pc:sldChg chg="addSp delSp modSp add">
        <pc:chgData name="Xing Li" userId="667cec74-5fb3-4d80-8588-ddada177431d" providerId="ADAL" clId="{827B8FDA-ADB7-4629-8035-0E8ABFBCF558}" dt="2019-02-06T21:16:22.935" v="7" actId="1076"/>
        <pc:sldMkLst>
          <pc:docMk/>
          <pc:sldMk cId="1272911348" sldId="346"/>
        </pc:sldMkLst>
        <pc:spChg chg="del">
          <ac:chgData name="Xing Li" userId="667cec74-5fb3-4d80-8588-ddada177431d" providerId="ADAL" clId="{827B8FDA-ADB7-4629-8035-0E8ABFBCF558}" dt="2019-02-06T21:15:49.959" v="3" actId="478"/>
          <ac:spMkLst>
            <pc:docMk/>
            <pc:sldMk cId="1272911348" sldId="346"/>
            <ac:spMk id="2" creationId="{00000000-0000-0000-0000-000000000000}"/>
          </ac:spMkLst>
        </pc:spChg>
        <pc:spChg chg="del">
          <ac:chgData name="Xing Li" userId="667cec74-5fb3-4d80-8588-ddada177431d" providerId="ADAL" clId="{827B8FDA-ADB7-4629-8035-0E8ABFBCF558}" dt="2019-02-06T21:15:49.959" v="3" actId="478"/>
          <ac:spMkLst>
            <pc:docMk/>
            <pc:sldMk cId="1272911348" sldId="346"/>
            <ac:spMk id="3" creationId="{00000000-0000-0000-0000-000000000000}"/>
          </ac:spMkLst>
        </pc:spChg>
        <pc:spChg chg="del">
          <ac:chgData name="Xing Li" userId="667cec74-5fb3-4d80-8588-ddada177431d" providerId="ADAL" clId="{827B8FDA-ADB7-4629-8035-0E8ABFBCF558}" dt="2019-02-06T21:15:49.959" v="3" actId="478"/>
          <ac:spMkLst>
            <pc:docMk/>
            <pc:sldMk cId="1272911348" sldId="346"/>
            <ac:spMk id="5" creationId="{00000000-0000-0000-0000-000000000000}"/>
          </ac:spMkLst>
        </pc:spChg>
        <pc:spChg chg="del">
          <ac:chgData name="Xing Li" userId="667cec74-5fb3-4d80-8588-ddada177431d" providerId="ADAL" clId="{827B8FDA-ADB7-4629-8035-0E8ABFBCF558}" dt="2019-02-06T21:15:49.959" v="3" actId="478"/>
          <ac:spMkLst>
            <pc:docMk/>
            <pc:sldMk cId="1272911348" sldId="346"/>
            <ac:spMk id="6" creationId="{00000000-0000-0000-0000-000000000000}"/>
          </ac:spMkLst>
        </pc:spChg>
        <pc:spChg chg="add mod">
          <ac:chgData name="Xing Li" userId="667cec74-5fb3-4d80-8588-ddada177431d" providerId="ADAL" clId="{827B8FDA-ADB7-4629-8035-0E8ABFBCF558}" dt="2019-02-06T21:16:22.935" v="7" actId="1076"/>
          <ac:spMkLst>
            <pc:docMk/>
            <pc:sldMk cId="1272911348" sldId="346"/>
            <ac:spMk id="7" creationId="{C11AEBDD-129C-4BCE-9A11-C94FCE31D100}"/>
          </ac:spMkLst>
        </pc:spChg>
        <pc:graphicFrameChg chg="del">
          <ac:chgData name="Xing Li" userId="667cec74-5fb3-4d80-8588-ddada177431d" providerId="ADAL" clId="{827B8FDA-ADB7-4629-8035-0E8ABFBCF558}" dt="2019-02-06T21:15:49.959" v="3" actId="478"/>
          <ac:graphicFrameMkLst>
            <pc:docMk/>
            <pc:sldMk cId="1272911348" sldId="346"/>
            <ac:graphicFrameMk id="4" creationId="{00000000-0000-0000-0000-000000000000}"/>
          </ac:graphicFrameMkLst>
        </pc:graphicFrameChg>
      </pc:sldChg>
      <pc:sldChg chg="add del">
        <pc:chgData name="Xing Li" userId="667cec74-5fb3-4d80-8588-ddada177431d" providerId="ADAL" clId="{827B8FDA-ADB7-4629-8035-0E8ABFBCF558}" dt="2019-02-06T21:15:58.893" v="5"/>
        <pc:sldMkLst>
          <pc:docMk/>
          <pc:sldMk cId="2932152471" sldId="347"/>
        </pc:sldMkLst>
      </pc:sldChg>
    </pc:docChg>
  </pc:docChgLst>
</pc:chgInfo>
</file>

<file path=ppt/diagrams/_rels/data6.xml.rels><?xml version="1.0" encoding="UTF-8" standalone="yes"?>
<Relationships xmlns="http://schemas.openxmlformats.org/package/2006/relationships"><Relationship Id="rId1" Type="http://schemas.openxmlformats.org/officeDocument/2006/relationships/image" Target="../media/image59.png"/></Relationships>
</file>

<file path=ppt/diagrams/_rels/drawing6.xml.rels><?xml version="1.0" encoding="UTF-8" standalone="yes"?>
<Relationships xmlns="http://schemas.openxmlformats.org/package/2006/relationships"><Relationship Id="rId1" Type="http://schemas.openxmlformats.org/officeDocument/2006/relationships/image" Target="../media/image5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70D95A-CF29-4D89-9A6E-AF405013DA59}"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da-DK"/>
        </a:p>
      </dgm:t>
    </dgm:pt>
    <dgm:pt modelId="{63FC9914-3D55-4EA5-8F24-5ADE8E89C90A}">
      <dgm:prSet phldrT="[Tekst]" custT="1">
        <dgm:style>
          <a:lnRef idx="1">
            <a:schemeClr val="dk1"/>
          </a:lnRef>
          <a:fillRef idx="2">
            <a:schemeClr val="dk1"/>
          </a:fillRef>
          <a:effectRef idx="1">
            <a:schemeClr val="dk1"/>
          </a:effectRef>
          <a:fontRef idx="minor">
            <a:schemeClr val="dk1"/>
          </a:fontRef>
        </dgm:style>
      </dgm:prSet>
      <dgm:spPr/>
      <dgm:t>
        <a:bodyPr/>
        <a:lstStyle/>
        <a:p>
          <a:r>
            <a:rPr lang="da-DK" sz="1600" b="1" dirty="0" err="1"/>
            <a:t>Emerging</a:t>
          </a:r>
          <a:r>
            <a:rPr lang="da-DK" sz="1600" b="1" dirty="0"/>
            <a:t> power</a:t>
          </a:r>
        </a:p>
        <a:p>
          <a:pPr marL="0" indent="0"/>
          <a:r>
            <a:rPr lang="da-DK" sz="1600" b="1" dirty="0"/>
            <a:t>(</a:t>
          </a:r>
          <a:r>
            <a:rPr lang="da-DK" sz="1600" b="1" dirty="0" err="1"/>
            <a:t>market</a:t>
          </a:r>
          <a:r>
            <a:rPr lang="da-DK" sz="1600" b="1" dirty="0"/>
            <a:t>/</a:t>
          </a:r>
          <a:r>
            <a:rPr lang="da-DK" sz="1600" b="1" dirty="0" err="1"/>
            <a:t>state</a:t>
          </a:r>
          <a:r>
            <a:rPr lang="da-DK" sz="1600" b="1" dirty="0"/>
            <a:t>/society)</a:t>
          </a:r>
          <a:endParaRPr lang="da-DK" sz="1600" dirty="0"/>
        </a:p>
      </dgm:t>
    </dgm:pt>
    <dgm:pt modelId="{CE9076E2-58D5-48EF-B464-B71C2915DEDA}" type="parTrans" cxnId="{39169293-6448-4C6E-A637-1043A020BBE2}">
      <dgm:prSet/>
      <dgm:spPr/>
      <dgm:t>
        <a:bodyPr/>
        <a:lstStyle/>
        <a:p>
          <a:endParaRPr lang="da-DK"/>
        </a:p>
      </dgm:t>
    </dgm:pt>
    <dgm:pt modelId="{9E342084-F5CC-4DB2-9819-9A2E40C87650}" type="sibTrans" cxnId="{39169293-6448-4C6E-A637-1043A020BBE2}">
      <dgm:prSet/>
      <dgm:spPr/>
      <dgm:t>
        <a:bodyPr/>
        <a:lstStyle/>
        <a:p>
          <a:endParaRPr lang="da-DK"/>
        </a:p>
      </dgm:t>
    </dgm:pt>
    <dgm:pt modelId="{D249E568-89EB-4F74-9F5C-930D92C4130E}">
      <dgm:prSet phldrT="[Tekst]" custT="1">
        <dgm:style>
          <a:lnRef idx="1">
            <a:schemeClr val="dk1"/>
          </a:lnRef>
          <a:fillRef idx="2">
            <a:schemeClr val="dk1"/>
          </a:fillRef>
          <a:effectRef idx="1">
            <a:schemeClr val="dk1"/>
          </a:effectRef>
          <a:fontRef idx="minor">
            <a:schemeClr val="dk1"/>
          </a:fontRef>
        </dgm:style>
      </dgm:prSet>
      <dgm:spPr/>
      <dgm:t>
        <a:bodyPr/>
        <a:lstStyle/>
        <a:p>
          <a:pPr marL="0" indent="0"/>
          <a:r>
            <a:rPr lang="en-US" sz="1200" dirty="0">
              <a:solidFill>
                <a:srgbClr val="000000"/>
              </a:solidFill>
              <a:latin typeface="Times New Roman" panose="02020603050405020304" pitchFamily="18" charset="0"/>
              <a:ea typeface="DengXian"/>
            </a:rPr>
            <a:t>Ascent powers who are able to make a hierarchical transition to the core in international politics and economics</a:t>
          </a:r>
          <a:endParaRPr lang="da-DK" sz="1200" dirty="0"/>
        </a:p>
      </dgm:t>
    </dgm:pt>
    <dgm:pt modelId="{55765CE5-0A7D-4C2F-9995-FFE09D93CB00}" type="parTrans" cxnId="{84BA5EC7-7E41-4493-B411-63A46F51E1A9}">
      <dgm:prSet/>
      <dgm:spPr/>
      <dgm:t>
        <a:bodyPr/>
        <a:lstStyle/>
        <a:p>
          <a:endParaRPr lang="da-DK"/>
        </a:p>
      </dgm:t>
    </dgm:pt>
    <dgm:pt modelId="{A06872E6-DC09-4CDB-928C-34888870E537}" type="sibTrans" cxnId="{84BA5EC7-7E41-4493-B411-63A46F51E1A9}">
      <dgm:prSet/>
      <dgm:spPr/>
      <dgm:t>
        <a:bodyPr/>
        <a:lstStyle/>
        <a:p>
          <a:endParaRPr lang="da-DK"/>
        </a:p>
      </dgm:t>
    </dgm:pt>
    <dgm:pt modelId="{95A2A818-553C-481D-8B71-25FA4BE18034}">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da-DK" sz="1600" b="1" dirty="0" err="1"/>
            <a:t>Semi-periphery</a:t>
          </a:r>
          <a:r>
            <a:rPr lang="da-DK" sz="1600" b="1" dirty="0"/>
            <a:t> </a:t>
          </a:r>
          <a:r>
            <a:rPr lang="da-DK" sz="1600" b="1" dirty="0" err="1"/>
            <a:t>states</a:t>
          </a:r>
          <a:endParaRPr lang="da-DK" sz="1600" dirty="0"/>
        </a:p>
      </dgm:t>
    </dgm:pt>
    <dgm:pt modelId="{88913458-6867-47BD-8401-6CD1C4699F16}" type="parTrans" cxnId="{98EFBD65-60DA-4679-B958-F7F86DE8E970}">
      <dgm:prSet/>
      <dgm:spPr/>
      <dgm:t>
        <a:bodyPr/>
        <a:lstStyle/>
        <a:p>
          <a:endParaRPr lang="da-DK"/>
        </a:p>
      </dgm:t>
    </dgm:pt>
    <dgm:pt modelId="{2E80FADB-6C01-4DEE-AD15-91CBD120B560}" type="sibTrans" cxnId="{98EFBD65-60DA-4679-B958-F7F86DE8E970}">
      <dgm:prSet/>
      <dgm:spPr/>
      <dgm:t>
        <a:bodyPr/>
        <a:lstStyle/>
        <a:p>
          <a:endParaRPr lang="da-DK"/>
        </a:p>
      </dgm:t>
    </dgm:pt>
    <dgm:pt modelId="{B53066A4-F914-44C5-ABB8-F317AF388302}">
      <dgm:prSet phldrT="[Tekst]" custT="1">
        <dgm:style>
          <a:lnRef idx="1">
            <a:schemeClr val="accent1"/>
          </a:lnRef>
          <a:fillRef idx="2">
            <a:schemeClr val="accent1"/>
          </a:fillRef>
          <a:effectRef idx="1">
            <a:schemeClr val="accent1"/>
          </a:effectRef>
          <a:fontRef idx="minor">
            <a:schemeClr val="dk1"/>
          </a:fontRef>
        </dgm:style>
      </dgm:prSet>
      <dgm:spPr/>
      <dgm:t>
        <a:bodyPr/>
        <a:lstStyle/>
        <a:p>
          <a:r>
            <a:rPr lang="en-US" sz="1200" dirty="0"/>
            <a:t>Economic positioning in the capitalist world system</a:t>
          </a:r>
          <a:endParaRPr lang="da-DK" sz="1200" dirty="0"/>
        </a:p>
      </dgm:t>
    </dgm:pt>
    <dgm:pt modelId="{E2040815-81DF-4102-8CE3-6043890F188D}" type="parTrans" cxnId="{A883446C-798F-47C1-8590-6F4BA1152AD5}">
      <dgm:prSet/>
      <dgm:spPr/>
      <dgm:t>
        <a:bodyPr/>
        <a:lstStyle/>
        <a:p>
          <a:endParaRPr lang="da-DK"/>
        </a:p>
      </dgm:t>
    </dgm:pt>
    <dgm:pt modelId="{A1085929-9586-44EC-B8A4-B4601D020B59}" type="sibTrans" cxnId="{A883446C-798F-47C1-8590-6F4BA1152AD5}">
      <dgm:prSet/>
      <dgm:spPr/>
      <dgm:t>
        <a:bodyPr/>
        <a:lstStyle/>
        <a:p>
          <a:endParaRPr lang="da-DK"/>
        </a:p>
      </dgm:t>
    </dgm:pt>
    <dgm:pt modelId="{E6AB4AF9-3593-4251-8659-847539D81A70}">
      <dgm:prSet phldrT="[Tekst]" custT="1">
        <dgm:style>
          <a:lnRef idx="1">
            <a:schemeClr val="accent3"/>
          </a:lnRef>
          <a:fillRef idx="2">
            <a:schemeClr val="accent3"/>
          </a:fillRef>
          <a:effectRef idx="1">
            <a:schemeClr val="accent3"/>
          </a:effectRef>
          <a:fontRef idx="minor">
            <a:schemeClr val="dk1"/>
          </a:fontRef>
        </dgm:style>
      </dgm:prSet>
      <dgm:spPr/>
      <dgm:t>
        <a:bodyPr/>
        <a:lstStyle/>
        <a:p>
          <a:r>
            <a:rPr lang="da-DK" sz="1600" b="1" dirty="0"/>
            <a:t>Second World</a:t>
          </a:r>
        </a:p>
        <a:p>
          <a:r>
            <a:rPr lang="da-DK" sz="1600" b="1" dirty="0" smtClean="0"/>
            <a:t>(</a:t>
          </a:r>
          <a:r>
            <a:rPr lang="da-DK" sz="1600" b="1" dirty="0" err="1" smtClean="0"/>
            <a:t>excl</a:t>
          </a:r>
          <a:r>
            <a:rPr lang="da-DK" sz="1600" b="1" dirty="0" smtClean="0"/>
            <a:t>. </a:t>
          </a:r>
          <a:r>
            <a:rPr lang="da-DK" sz="1600" b="1" dirty="0"/>
            <a:t>the G3)</a:t>
          </a:r>
        </a:p>
      </dgm:t>
    </dgm:pt>
    <dgm:pt modelId="{9B6B04FC-BC88-4B6B-92A1-65D18FED3CF5}" type="parTrans" cxnId="{66047339-7A40-480C-987A-1F47690E9AB3}">
      <dgm:prSet/>
      <dgm:spPr/>
      <dgm:t>
        <a:bodyPr/>
        <a:lstStyle/>
        <a:p>
          <a:endParaRPr lang="da-DK"/>
        </a:p>
      </dgm:t>
    </dgm:pt>
    <dgm:pt modelId="{4A019EFA-CDFD-44CC-8604-217590DEFA68}" type="sibTrans" cxnId="{66047339-7A40-480C-987A-1F47690E9AB3}">
      <dgm:prSet/>
      <dgm:spPr/>
      <dgm:t>
        <a:bodyPr/>
        <a:lstStyle/>
        <a:p>
          <a:endParaRPr lang="da-DK"/>
        </a:p>
      </dgm:t>
    </dgm:pt>
    <dgm:pt modelId="{5C93BB0C-47DB-4EE2-BB84-331126EFFB3D}">
      <dgm:prSet phldrT="[Tekst]" custT="1">
        <dgm:style>
          <a:lnRef idx="1">
            <a:schemeClr val="accent3"/>
          </a:lnRef>
          <a:fillRef idx="2">
            <a:schemeClr val="accent3"/>
          </a:fillRef>
          <a:effectRef idx="1">
            <a:schemeClr val="accent3"/>
          </a:effectRef>
          <a:fontRef idx="minor">
            <a:schemeClr val="dk1"/>
          </a:fontRef>
        </dgm:style>
      </dgm:prSet>
      <dgm:spPr/>
      <dgm:t>
        <a:bodyPr/>
        <a:lstStyle/>
        <a:p>
          <a:pPr marL="114300" indent="0"/>
          <a:r>
            <a:rPr lang="en-US" sz="1200" dirty="0" smtClean="0"/>
            <a:t> Eastern </a:t>
          </a:r>
          <a:r>
            <a:rPr lang="en-US" sz="1200" dirty="0"/>
            <a:t>Europe, Central Asia, South America, the Middle East, and East Asia growing in influence and economic </a:t>
          </a:r>
          <a:r>
            <a:rPr lang="en-US" sz="1200" dirty="0" smtClean="0"/>
            <a:t>strength </a:t>
          </a:r>
          <a:endParaRPr lang="da-DK" sz="1200" dirty="0"/>
        </a:p>
      </dgm:t>
    </dgm:pt>
    <dgm:pt modelId="{57F0CD9E-28E0-43D4-BBA0-D247CFB83A06}" type="parTrans" cxnId="{9B0F78F9-F39C-4C6E-8DDF-A898897C8DD7}">
      <dgm:prSet/>
      <dgm:spPr/>
      <dgm:t>
        <a:bodyPr/>
        <a:lstStyle/>
        <a:p>
          <a:endParaRPr lang="da-DK"/>
        </a:p>
      </dgm:t>
    </dgm:pt>
    <dgm:pt modelId="{6981B6C1-7126-4241-92D8-879846C336C2}" type="sibTrans" cxnId="{9B0F78F9-F39C-4C6E-8DDF-A898897C8DD7}">
      <dgm:prSet/>
      <dgm:spPr/>
      <dgm:t>
        <a:bodyPr/>
        <a:lstStyle/>
        <a:p>
          <a:endParaRPr lang="da-DK"/>
        </a:p>
      </dgm:t>
    </dgm:pt>
    <dgm:pt modelId="{B16DE29B-B068-47C7-B9FE-04DFD5A0F4E7}">
      <dgm:prSet phldrT="[Tekst]" custT="1">
        <dgm:style>
          <a:lnRef idx="1">
            <a:schemeClr val="accent2"/>
          </a:lnRef>
          <a:fillRef idx="2">
            <a:schemeClr val="accent2"/>
          </a:fillRef>
          <a:effectRef idx="1">
            <a:schemeClr val="accent2"/>
          </a:effectRef>
          <a:fontRef idx="minor">
            <a:schemeClr val="dk1"/>
          </a:fontRef>
        </dgm:style>
      </dgm:prSet>
      <dgm:spPr/>
      <dgm:t>
        <a:bodyPr/>
        <a:lstStyle/>
        <a:p>
          <a:pPr marL="0" indent="0"/>
          <a:r>
            <a:rPr lang="da-DK" sz="1600" b="1" dirty="0" err="1"/>
            <a:t>Intermediate</a:t>
          </a:r>
          <a:r>
            <a:rPr lang="da-DK" sz="1600" b="1" dirty="0"/>
            <a:t> </a:t>
          </a:r>
          <a:r>
            <a:rPr lang="da-DK" sz="1600" b="1" dirty="0" err="1"/>
            <a:t>states</a:t>
          </a:r>
          <a:endParaRPr lang="da-DK" sz="1600" dirty="0"/>
        </a:p>
      </dgm:t>
    </dgm:pt>
    <dgm:pt modelId="{F9A590D2-B48C-4880-BA8E-ADC29B886D35}" type="parTrans" cxnId="{9D2180B3-261F-46C4-99F5-0B4133130903}">
      <dgm:prSet/>
      <dgm:spPr/>
      <dgm:t>
        <a:bodyPr/>
        <a:lstStyle/>
        <a:p>
          <a:endParaRPr lang="da-DK"/>
        </a:p>
      </dgm:t>
    </dgm:pt>
    <dgm:pt modelId="{7143CE59-8871-4090-B9E6-233DA9AC1FC8}" type="sibTrans" cxnId="{9D2180B3-261F-46C4-99F5-0B4133130903}">
      <dgm:prSet/>
      <dgm:spPr/>
      <dgm:t>
        <a:bodyPr/>
        <a:lstStyle/>
        <a:p>
          <a:endParaRPr lang="da-DK"/>
        </a:p>
      </dgm:t>
    </dgm:pt>
    <dgm:pt modelId="{90CF07B7-8F4C-40AC-8E1B-AC3A02871AD7}">
      <dgm:prSet phldrT="[Tekst]" custT="1">
        <dgm:style>
          <a:lnRef idx="1">
            <a:schemeClr val="accent2"/>
          </a:lnRef>
          <a:fillRef idx="2">
            <a:schemeClr val="accent2"/>
          </a:fillRef>
          <a:effectRef idx="1">
            <a:schemeClr val="accent2"/>
          </a:effectRef>
          <a:fontRef idx="minor">
            <a:schemeClr val="dk1"/>
          </a:fontRef>
        </dgm:style>
      </dgm:prSet>
      <dgm:spPr/>
      <dgm:t>
        <a:bodyPr/>
        <a:lstStyle/>
        <a:p>
          <a:r>
            <a:rPr lang="en-US" sz="1200" dirty="0"/>
            <a:t>self-created identity or ideology - Canada, Brazil, India, </a:t>
          </a:r>
          <a:r>
            <a:rPr lang="en-US" sz="1200" dirty="0" err="1"/>
            <a:t>etc</a:t>
          </a:r>
          <a:r>
            <a:rPr lang="en-US" sz="1200" dirty="0"/>
            <a:t> </a:t>
          </a:r>
          <a:endParaRPr lang="da-DK" sz="1200" dirty="0"/>
        </a:p>
      </dgm:t>
    </dgm:pt>
    <dgm:pt modelId="{C5DA26D3-7EB1-4B78-B5DD-DC856AA099E3}" type="parTrans" cxnId="{4C83DA58-89D2-4934-A6DA-2F157EA28423}">
      <dgm:prSet/>
      <dgm:spPr/>
      <dgm:t>
        <a:bodyPr/>
        <a:lstStyle/>
        <a:p>
          <a:endParaRPr lang="da-DK"/>
        </a:p>
      </dgm:t>
    </dgm:pt>
    <dgm:pt modelId="{5F537B6A-E117-4A0A-AE5D-B8C9E27D5A58}" type="sibTrans" cxnId="{4C83DA58-89D2-4934-A6DA-2F157EA28423}">
      <dgm:prSet/>
      <dgm:spPr/>
      <dgm:t>
        <a:bodyPr/>
        <a:lstStyle/>
        <a:p>
          <a:endParaRPr lang="da-DK"/>
        </a:p>
      </dgm:t>
    </dgm:pt>
    <dgm:pt modelId="{481684AA-BE86-481A-9AFD-CFF13F35A269}">
      <dgm:prSet phldrT="[Tekst]" custT="1">
        <dgm:style>
          <a:lnRef idx="1">
            <a:schemeClr val="accent2"/>
          </a:lnRef>
          <a:fillRef idx="2">
            <a:schemeClr val="accent2"/>
          </a:fillRef>
          <a:effectRef idx="1">
            <a:schemeClr val="accent2"/>
          </a:effectRef>
          <a:fontRef idx="minor">
            <a:schemeClr val="dk1"/>
          </a:fontRef>
        </dgm:style>
      </dgm:prSet>
      <dgm:spPr/>
      <dgm:t>
        <a:bodyPr/>
        <a:lstStyle/>
        <a:p>
          <a:r>
            <a:rPr lang="en-US" sz="1200" dirty="0"/>
            <a:t>multilateralism and institutions</a:t>
          </a:r>
          <a:endParaRPr lang="da-DK" sz="1200" dirty="0"/>
        </a:p>
      </dgm:t>
    </dgm:pt>
    <dgm:pt modelId="{60182863-0BA7-44A3-A92C-44FE70E48803}" type="parTrans" cxnId="{B1C32854-FF5C-4500-A42B-CA0C9198D89B}">
      <dgm:prSet/>
      <dgm:spPr/>
      <dgm:t>
        <a:bodyPr/>
        <a:lstStyle/>
        <a:p>
          <a:endParaRPr lang="da-DK"/>
        </a:p>
      </dgm:t>
    </dgm:pt>
    <dgm:pt modelId="{ED4E466D-6727-43A2-860B-7AB6617F1DAE}" type="sibTrans" cxnId="{B1C32854-FF5C-4500-A42B-CA0C9198D89B}">
      <dgm:prSet/>
      <dgm:spPr/>
      <dgm:t>
        <a:bodyPr/>
        <a:lstStyle/>
        <a:p>
          <a:endParaRPr lang="da-DK"/>
        </a:p>
      </dgm:t>
    </dgm:pt>
    <dgm:pt modelId="{E64DA7E3-3AA3-4A7E-A574-D7C02546C54E}">
      <dgm:prSet phldrT="[Tekst]" custT="1">
        <dgm:style>
          <a:lnRef idx="1">
            <a:schemeClr val="accent3"/>
          </a:lnRef>
          <a:fillRef idx="2">
            <a:schemeClr val="accent3"/>
          </a:fillRef>
          <a:effectRef idx="1">
            <a:schemeClr val="accent3"/>
          </a:effectRef>
          <a:fontRef idx="minor">
            <a:schemeClr val="dk1"/>
          </a:fontRef>
        </dgm:style>
      </dgm:prSet>
      <dgm:spPr/>
      <dgm:t>
        <a:bodyPr/>
        <a:lstStyle/>
        <a:p>
          <a:pPr marL="0" indent="0"/>
          <a:r>
            <a:rPr lang="da-DK" sz="1200" dirty="0" smtClean="0"/>
            <a:t>The Big 3</a:t>
          </a:r>
          <a:endParaRPr lang="da-DK" sz="1200" dirty="0"/>
        </a:p>
      </dgm:t>
    </dgm:pt>
    <dgm:pt modelId="{79F68F6D-7A0E-42D5-9D77-8C324A24BE6A}" type="parTrans" cxnId="{E6451E0E-19E5-4AE5-BD4A-F85426A0A6C5}">
      <dgm:prSet/>
      <dgm:spPr/>
      <dgm:t>
        <a:bodyPr/>
        <a:lstStyle/>
        <a:p>
          <a:endParaRPr lang="da-DK"/>
        </a:p>
      </dgm:t>
    </dgm:pt>
    <dgm:pt modelId="{B4A9990C-C6DC-4A96-AC97-42D31288F37E}" type="sibTrans" cxnId="{E6451E0E-19E5-4AE5-BD4A-F85426A0A6C5}">
      <dgm:prSet/>
      <dgm:spPr/>
      <dgm:t>
        <a:bodyPr/>
        <a:lstStyle/>
        <a:p>
          <a:endParaRPr lang="da-DK"/>
        </a:p>
      </dgm:t>
    </dgm:pt>
    <dgm:pt modelId="{A05A80D3-71BD-4C2F-9579-208B56D941F5}" type="pres">
      <dgm:prSet presAssocID="{3470D95A-CF29-4D89-9A6E-AF405013DA59}" presName="cycleMatrixDiagram" presStyleCnt="0">
        <dgm:presLayoutVars>
          <dgm:chMax val="1"/>
          <dgm:dir/>
          <dgm:animLvl val="lvl"/>
          <dgm:resizeHandles val="exact"/>
        </dgm:presLayoutVars>
      </dgm:prSet>
      <dgm:spPr/>
      <dgm:t>
        <a:bodyPr/>
        <a:lstStyle/>
        <a:p>
          <a:endParaRPr lang="da-DK"/>
        </a:p>
      </dgm:t>
    </dgm:pt>
    <dgm:pt modelId="{9041441C-898E-45DF-A1A8-45CCCF5C9984}" type="pres">
      <dgm:prSet presAssocID="{3470D95A-CF29-4D89-9A6E-AF405013DA59}" presName="children" presStyleCnt="0"/>
      <dgm:spPr/>
    </dgm:pt>
    <dgm:pt modelId="{0C0D9AD9-0CEF-429C-BCBF-38303FCD9E94}" type="pres">
      <dgm:prSet presAssocID="{3470D95A-CF29-4D89-9A6E-AF405013DA59}" presName="child1group" presStyleCnt="0"/>
      <dgm:spPr/>
    </dgm:pt>
    <dgm:pt modelId="{73BA72E4-3D93-438F-9B94-8B2159C1D669}" type="pres">
      <dgm:prSet presAssocID="{3470D95A-CF29-4D89-9A6E-AF405013DA59}" presName="child1" presStyleLbl="bgAcc1" presStyleIdx="0" presStyleCnt="4" custLinFactNeighborX="-32674"/>
      <dgm:spPr/>
      <dgm:t>
        <a:bodyPr/>
        <a:lstStyle/>
        <a:p>
          <a:endParaRPr lang="da-DK"/>
        </a:p>
      </dgm:t>
    </dgm:pt>
    <dgm:pt modelId="{3DA88CE8-E2D4-4C5A-9D03-0502EFCFF355}" type="pres">
      <dgm:prSet presAssocID="{3470D95A-CF29-4D89-9A6E-AF405013DA59}" presName="child1Text" presStyleLbl="bgAcc1" presStyleIdx="0" presStyleCnt="4">
        <dgm:presLayoutVars>
          <dgm:bulletEnabled val="1"/>
        </dgm:presLayoutVars>
      </dgm:prSet>
      <dgm:spPr/>
      <dgm:t>
        <a:bodyPr/>
        <a:lstStyle/>
        <a:p>
          <a:endParaRPr lang="da-DK"/>
        </a:p>
      </dgm:t>
    </dgm:pt>
    <dgm:pt modelId="{45F33BE0-4B5E-47F7-949C-70FC02CD3111}" type="pres">
      <dgm:prSet presAssocID="{3470D95A-CF29-4D89-9A6E-AF405013DA59}" presName="child2group" presStyleCnt="0"/>
      <dgm:spPr/>
    </dgm:pt>
    <dgm:pt modelId="{E4D6C778-D620-4755-848D-5A4E94E40CE8}" type="pres">
      <dgm:prSet presAssocID="{3470D95A-CF29-4D89-9A6E-AF405013DA59}" presName="child2" presStyleLbl="bgAcc1" presStyleIdx="1" presStyleCnt="4" custLinFactNeighborX="35895"/>
      <dgm:spPr/>
      <dgm:t>
        <a:bodyPr/>
        <a:lstStyle/>
        <a:p>
          <a:endParaRPr lang="da-DK"/>
        </a:p>
      </dgm:t>
    </dgm:pt>
    <dgm:pt modelId="{9EDCA011-6689-46A0-937E-F97420D498B8}" type="pres">
      <dgm:prSet presAssocID="{3470D95A-CF29-4D89-9A6E-AF405013DA59}" presName="child2Text" presStyleLbl="bgAcc1" presStyleIdx="1" presStyleCnt="4">
        <dgm:presLayoutVars>
          <dgm:bulletEnabled val="1"/>
        </dgm:presLayoutVars>
      </dgm:prSet>
      <dgm:spPr/>
      <dgm:t>
        <a:bodyPr/>
        <a:lstStyle/>
        <a:p>
          <a:endParaRPr lang="da-DK"/>
        </a:p>
      </dgm:t>
    </dgm:pt>
    <dgm:pt modelId="{E0938723-E5A7-463E-B354-98E467D909F8}" type="pres">
      <dgm:prSet presAssocID="{3470D95A-CF29-4D89-9A6E-AF405013DA59}" presName="child3group" presStyleCnt="0"/>
      <dgm:spPr/>
    </dgm:pt>
    <dgm:pt modelId="{DCC0B7A0-0D2E-4599-B1B0-139C2CD91906}" type="pres">
      <dgm:prSet presAssocID="{3470D95A-CF29-4D89-9A6E-AF405013DA59}" presName="child3" presStyleLbl="bgAcc1" presStyleIdx="2" presStyleCnt="4" custScaleY="109336" custLinFactNeighborX="37880" custLinFactNeighborY="-2578"/>
      <dgm:spPr/>
      <dgm:t>
        <a:bodyPr/>
        <a:lstStyle/>
        <a:p>
          <a:endParaRPr lang="da-DK"/>
        </a:p>
      </dgm:t>
    </dgm:pt>
    <dgm:pt modelId="{B7DDBE4D-325D-4101-9105-2EF63D7D8F2A}" type="pres">
      <dgm:prSet presAssocID="{3470D95A-CF29-4D89-9A6E-AF405013DA59}" presName="child3Text" presStyleLbl="bgAcc1" presStyleIdx="2" presStyleCnt="4">
        <dgm:presLayoutVars>
          <dgm:bulletEnabled val="1"/>
        </dgm:presLayoutVars>
      </dgm:prSet>
      <dgm:spPr/>
      <dgm:t>
        <a:bodyPr/>
        <a:lstStyle/>
        <a:p>
          <a:endParaRPr lang="da-DK"/>
        </a:p>
      </dgm:t>
    </dgm:pt>
    <dgm:pt modelId="{C9A56FED-F5A7-4C0F-930A-6CD879DE7805}" type="pres">
      <dgm:prSet presAssocID="{3470D95A-CF29-4D89-9A6E-AF405013DA59}" presName="child4group" presStyleCnt="0"/>
      <dgm:spPr/>
    </dgm:pt>
    <dgm:pt modelId="{A1B5458B-E0A8-4126-9967-E12F2CE3A473}" type="pres">
      <dgm:prSet presAssocID="{3470D95A-CF29-4D89-9A6E-AF405013DA59}" presName="child4" presStyleLbl="bgAcc1" presStyleIdx="3" presStyleCnt="4" custLinFactNeighborX="-32674"/>
      <dgm:spPr/>
      <dgm:t>
        <a:bodyPr/>
        <a:lstStyle/>
        <a:p>
          <a:endParaRPr lang="da-DK"/>
        </a:p>
      </dgm:t>
    </dgm:pt>
    <dgm:pt modelId="{06B47B2C-736E-4384-8F5C-9972949A55B6}" type="pres">
      <dgm:prSet presAssocID="{3470D95A-CF29-4D89-9A6E-AF405013DA59}" presName="child4Text" presStyleLbl="bgAcc1" presStyleIdx="3" presStyleCnt="4">
        <dgm:presLayoutVars>
          <dgm:bulletEnabled val="1"/>
        </dgm:presLayoutVars>
      </dgm:prSet>
      <dgm:spPr/>
      <dgm:t>
        <a:bodyPr/>
        <a:lstStyle/>
        <a:p>
          <a:endParaRPr lang="da-DK"/>
        </a:p>
      </dgm:t>
    </dgm:pt>
    <dgm:pt modelId="{F3C4A5E2-2B48-45FF-B557-B3CB5A8B8988}" type="pres">
      <dgm:prSet presAssocID="{3470D95A-CF29-4D89-9A6E-AF405013DA59}" presName="childPlaceholder" presStyleCnt="0"/>
      <dgm:spPr/>
    </dgm:pt>
    <dgm:pt modelId="{8919ECC9-80E5-4714-B204-B0C97CDD6B9F}" type="pres">
      <dgm:prSet presAssocID="{3470D95A-CF29-4D89-9A6E-AF405013DA59}" presName="circle" presStyleCnt="0"/>
      <dgm:spPr/>
    </dgm:pt>
    <dgm:pt modelId="{336B30F2-7960-4072-ABC2-7AE23C7DD8A7}" type="pres">
      <dgm:prSet presAssocID="{3470D95A-CF29-4D89-9A6E-AF405013DA59}" presName="quadrant1" presStyleLbl="node1" presStyleIdx="0" presStyleCnt="4" custLinFactNeighborX="-7356" custLinFactNeighborY="-3322">
        <dgm:presLayoutVars>
          <dgm:chMax val="1"/>
          <dgm:bulletEnabled val="1"/>
        </dgm:presLayoutVars>
      </dgm:prSet>
      <dgm:spPr/>
      <dgm:t>
        <a:bodyPr/>
        <a:lstStyle/>
        <a:p>
          <a:endParaRPr lang="da-DK"/>
        </a:p>
      </dgm:t>
    </dgm:pt>
    <dgm:pt modelId="{921D9693-262E-43D3-9A76-E985B54FA4B3}" type="pres">
      <dgm:prSet presAssocID="{3470D95A-CF29-4D89-9A6E-AF405013DA59}" presName="quadrant2" presStyleLbl="node1" presStyleIdx="1" presStyleCnt="4" custLinFactNeighborX="2847" custLinFactNeighborY="-3322">
        <dgm:presLayoutVars>
          <dgm:chMax val="1"/>
          <dgm:bulletEnabled val="1"/>
        </dgm:presLayoutVars>
      </dgm:prSet>
      <dgm:spPr/>
      <dgm:t>
        <a:bodyPr/>
        <a:lstStyle/>
        <a:p>
          <a:endParaRPr lang="da-DK"/>
        </a:p>
      </dgm:t>
    </dgm:pt>
    <dgm:pt modelId="{749FE857-944D-466A-9D97-CB2A6D5A0184}" type="pres">
      <dgm:prSet presAssocID="{3470D95A-CF29-4D89-9A6E-AF405013DA59}" presName="quadrant3" presStyleLbl="node1" presStyleIdx="2" presStyleCnt="4" custLinFactNeighborX="2847" custLinFactNeighborY="6881">
        <dgm:presLayoutVars>
          <dgm:chMax val="1"/>
          <dgm:bulletEnabled val="1"/>
        </dgm:presLayoutVars>
      </dgm:prSet>
      <dgm:spPr/>
      <dgm:t>
        <a:bodyPr/>
        <a:lstStyle/>
        <a:p>
          <a:endParaRPr lang="da-DK"/>
        </a:p>
      </dgm:t>
    </dgm:pt>
    <dgm:pt modelId="{89CE39D8-F0B8-4109-90F1-83CE669A2017}" type="pres">
      <dgm:prSet presAssocID="{3470D95A-CF29-4D89-9A6E-AF405013DA59}" presName="quadrant4" presStyleLbl="node1" presStyleIdx="3" presStyleCnt="4" custLinFactNeighborX="-7356" custLinFactNeighborY="3600">
        <dgm:presLayoutVars>
          <dgm:chMax val="1"/>
          <dgm:bulletEnabled val="1"/>
        </dgm:presLayoutVars>
      </dgm:prSet>
      <dgm:spPr/>
      <dgm:t>
        <a:bodyPr/>
        <a:lstStyle/>
        <a:p>
          <a:endParaRPr lang="da-DK"/>
        </a:p>
      </dgm:t>
    </dgm:pt>
    <dgm:pt modelId="{D585B390-DD9B-4E37-BF5F-3B9A5972B2D4}" type="pres">
      <dgm:prSet presAssocID="{3470D95A-CF29-4D89-9A6E-AF405013DA59}" presName="quadrantPlaceholder" presStyleCnt="0"/>
      <dgm:spPr/>
    </dgm:pt>
    <dgm:pt modelId="{456F61E9-0CD5-4BA4-A680-B0FAFEF966B4}" type="pres">
      <dgm:prSet presAssocID="{3470D95A-CF29-4D89-9A6E-AF405013DA59}" presName="center1" presStyleLbl="fgShp" presStyleIdx="0" presStyleCnt="2" custScaleX="143891" custScaleY="143392"/>
      <dgm:spPr/>
    </dgm:pt>
    <dgm:pt modelId="{24BC8D45-A634-4A00-87F4-4E31C1FB6428}" type="pres">
      <dgm:prSet presAssocID="{3470D95A-CF29-4D89-9A6E-AF405013DA59}" presName="center2" presStyleLbl="fgShp" presStyleIdx="1" presStyleCnt="2" custScaleX="141161" custScaleY="132031" custLinFactNeighborY="10927"/>
      <dgm:spPr/>
    </dgm:pt>
  </dgm:ptLst>
  <dgm:cxnLst>
    <dgm:cxn modelId="{9E0847C2-2F3C-4C62-A8B5-CF043FC8097D}" type="presOf" srcId="{63FC9914-3D55-4EA5-8F24-5ADE8E89C90A}" destId="{336B30F2-7960-4072-ABC2-7AE23C7DD8A7}" srcOrd="0" destOrd="0" presId="urn:microsoft.com/office/officeart/2005/8/layout/cycle4"/>
    <dgm:cxn modelId="{A99F66FF-B686-4ED6-B9ED-96BD98BA5523}" type="presOf" srcId="{3470D95A-CF29-4D89-9A6E-AF405013DA59}" destId="{A05A80D3-71BD-4C2F-9579-208B56D941F5}" srcOrd="0" destOrd="0" presId="urn:microsoft.com/office/officeart/2005/8/layout/cycle4"/>
    <dgm:cxn modelId="{98EFBD65-60DA-4679-B958-F7F86DE8E970}" srcId="{3470D95A-CF29-4D89-9A6E-AF405013DA59}" destId="{95A2A818-553C-481D-8B71-25FA4BE18034}" srcOrd="1" destOrd="0" parTransId="{88913458-6867-47BD-8401-6CD1C4699F16}" sibTransId="{2E80FADB-6C01-4DEE-AD15-91CBD120B560}"/>
    <dgm:cxn modelId="{E6451E0E-19E5-4AE5-BD4A-F85426A0A6C5}" srcId="{E6AB4AF9-3593-4251-8659-847539D81A70}" destId="{E64DA7E3-3AA3-4A7E-A574-D7C02546C54E}" srcOrd="0" destOrd="0" parTransId="{79F68F6D-7A0E-42D5-9D77-8C324A24BE6A}" sibTransId="{B4A9990C-C6DC-4A96-AC97-42D31288F37E}"/>
    <dgm:cxn modelId="{01A9D864-D75F-4AF9-9F3F-F50AD42C1B06}" type="presOf" srcId="{90CF07B7-8F4C-40AC-8E1B-AC3A02871AD7}" destId="{06B47B2C-736E-4384-8F5C-9972949A55B6}" srcOrd="1" destOrd="0" presId="urn:microsoft.com/office/officeart/2005/8/layout/cycle4"/>
    <dgm:cxn modelId="{B1C32854-FF5C-4500-A42B-CA0C9198D89B}" srcId="{B16DE29B-B068-47C7-B9FE-04DFD5A0F4E7}" destId="{481684AA-BE86-481A-9AFD-CFF13F35A269}" srcOrd="1" destOrd="0" parTransId="{60182863-0BA7-44A3-A92C-44FE70E48803}" sibTransId="{ED4E466D-6727-43A2-860B-7AB6617F1DAE}"/>
    <dgm:cxn modelId="{B01CDC09-BAFF-48F3-9BFC-58A151DDC4C2}" type="presOf" srcId="{E6AB4AF9-3593-4251-8659-847539D81A70}" destId="{749FE857-944D-466A-9D97-CB2A6D5A0184}" srcOrd="0" destOrd="0" presId="urn:microsoft.com/office/officeart/2005/8/layout/cycle4"/>
    <dgm:cxn modelId="{5BA5709F-AD30-492A-9BF2-74F22EBDBDBB}" type="presOf" srcId="{D249E568-89EB-4F74-9F5C-930D92C4130E}" destId="{3DA88CE8-E2D4-4C5A-9D03-0502EFCFF355}" srcOrd="1" destOrd="0" presId="urn:microsoft.com/office/officeart/2005/8/layout/cycle4"/>
    <dgm:cxn modelId="{B03DBB38-3144-45FC-9D77-B3567AC0730B}" type="presOf" srcId="{95A2A818-553C-481D-8B71-25FA4BE18034}" destId="{921D9693-262E-43D3-9A76-E985B54FA4B3}" srcOrd="0" destOrd="0" presId="urn:microsoft.com/office/officeart/2005/8/layout/cycle4"/>
    <dgm:cxn modelId="{7D3CBB6B-F64F-4A19-8639-7CE019BF0196}" type="presOf" srcId="{481684AA-BE86-481A-9AFD-CFF13F35A269}" destId="{06B47B2C-736E-4384-8F5C-9972949A55B6}" srcOrd="1" destOrd="1" presId="urn:microsoft.com/office/officeart/2005/8/layout/cycle4"/>
    <dgm:cxn modelId="{84BA5EC7-7E41-4493-B411-63A46F51E1A9}" srcId="{63FC9914-3D55-4EA5-8F24-5ADE8E89C90A}" destId="{D249E568-89EB-4F74-9F5C-930D92C4130E}" srcOrd="0" destOrd="0" parTransId="{55765CE5-0A7D-4C2F-9995-FFE09D93CB00}" sibTransId="{A06872E6-DC09-4CDB-928C-34888870E537}"/>
    <dgm:cxn modelId="{117DE719-5659-4DCB-9472-48B0B872B68C}" type="presOf" srcId="{481684AA-BE86-481A-9AFD-CFF13F35A269}" destId="{A1B5458B-E0A8-4126-9967-E12F2CE3A473}" srcOrd="0" destOrd="1" presId="urn:microsoft.com/office/officeart/2005/8/layout/cycle4"/>
    <dgm:cxn modelId="{9B0F78F9-F39C-4C6E-8DDF-A898897C8DD7}" srcId="{E6AB4AF9-3593-4251-8659-847539D81A70}" destId="{5C93BB0C-47DB-4EE2-BB84-331126EFFB3D}" srcOrd="1" destOrd="0" parTransId="{57F0CD9E-28E0-43D4-BBA0-D247CFB83A06}" sibTransId="{6981B6C1-7126-4241-92D8-879846C336C2}"/>
    <dgm:cxn modelId="{E8990B38-B3B6-4B7A-AD2F-42004E1ADE4D}" type="presOf" srcId="{5C93BB0C-47DB-4EE2-BB84-331126EFFB3D}" destId="{DCC0B7A0-0D2E-4599-B1B0-139C2CD91906}" srcOrd="0" destOrd="1" presId="urn:microsoft.com/office/officeart/2005/8/layout/cycle4"/>
    <dgm:cxn modelId="{A883446C-798F-47C1-8590-6F4BA1152AD5}" srcId="{95A2A818-553C-481D-8B71-25FA4BE18034}" destId="{B53066A4-F914-44C5-ABB8-F317AF388302}" srcOrd="0" destOrd="0" parTransId="{E2040815-81DF-4102-8CE3-6043890F188D}" sibTransId="{A1085929-9586-44EC-B8A4-B4601D020B59}"/>
    <dgm:cxn modelId="{7359874F-3065-43E6-BEB8-CB9ACF304CEB}" type="presOf" srcId="{E64DA7E3-3AA3-4A7E-A574-D7C02546C54E}" destId="{B7DDBE4D-325D-4101-9105-2EF63D7D8F2A}" srcOrd="1" destOrd="0" presId="urn:microsoft.com/office/officeart/2005/8/layout/cycle4"/>
    <dgm:cxn modelId="{9D2180B3-261F-46C4-99F5-0B4133130903}" srcId="{3470D95A-CF29-4D89-9A6E-AF405013DA59}" destId="{B16DE29B-B068-47C7-B9FE-04DFD5A0F4E7}" srcOrd="3" destOrd="0" parTransId="{F9A590D2-B48C-4880-BA8E-ADC29B886D35}" sibTransId="{7143CE59-8871-4090-B9E6-233DA9AC1FC8}"/>
    <dgm:cxn modelId="{149417E2-CB5F-4A6C-95C5-2760CD16112F}" type="presOf" srcId="{B53066A4-F914-44C5-ABB8-F317AF388302}" destId="{E4D6C778-D620-4755-848D-5A4E94E40CE8}" srcOrd="0" destOrd="0" presId="urn:microsoft.com/office/officeart/2005/8/layout/cycle4"/>
    <dgm:cxn modelId="{B32E7198-60D2-4596-BC04-AA1D3DA241FB}" type="presOf" srcId="{D249E568-89EB-4F74-9F5C-930D92C4130E}" destId="{73BA72E4-3D93-438F-9B94-8B2159C1D669}" srcOrd="0" destOrd="0" presId="urn:microsoft.com/office/officeart/2005/8/layout/cycle4"/>
    <dgm:cxn modelId="{3532B19B-88C9-4BC0-9909-1F53250CA52A}" type="presOf" srcId="{5C93BB0C-47DB-4EE2-BB84-331126EFFB3D}" destId="{B7DDBE4D-325D-4101-9105-2EF63D7D8F2A}" srcOrd="1" destOrd="1" presId="urn:microsoft.com/office/officeart/2005/8/layout/cycle4"/>
    <dgm:cxn modelId="{6E343FB8-AC45-4800-BFE8-87B24FEAC3B0}" type="presOf" srcId="{B53066A4-F914-44C5-ABB8-F317AF388302}" destId="{9EDCA011-6689-46A0-937E-F97420D498B8}" srcOrd="1" destOrd="0" presId="urn:microsoft.com/office/officeart/2005/8/layout/cycle4"/>
    <dgm:cxn modelId="{443E13DF-4EE8-4422-95AE-8AC9C9E0ECC0}" type="presOf" srcId="{B16DE29B-B068-47C7-B9FE-04DFD5A0F4E7}" destId="{89CE39D8-F0B8-4109-90F1-83CE669A2017}" srcOrd="0" destOrd="0" presId="urn:microsoft.com/office/officeart/2005/8/layout/cycle4"/>
    <dgm:cxn modelId="{4C83DA58-89D2-4934-A6DA-2F157EA28423}" srcId="{B16DE29B-B068-47C7-B9FE-04DFD5A0F4E7}" destId="{90CF07B7-8F4C-40AC-8E1B-AC3A02871AD7}" srcOrd="0" destOrd="0" parTransId="{C5DA26D3-7EB1-4B78-B5DD-DC856AA099E3}" sibTransId="{5F537B6A-E117-4A0A-AE5D-B8C9E27D5A58}"/>
    <dgm:cxn modelId="{66047339-7A40-480C-987A-1F47690E9AB3}" srcId="{3470D95A-CF29-4D89-9A6E-AF405013DA59}" destId="{E6AB4AF9-3593-4251-8659-847539D81A70}" srcOrd="2" destOrd="0" parTransId="{9B6B04FC-BC88-4B6B-92A1-65D18FED3CF5}" sibTransId="{4A019EFA-CDFD-44CC-8604-217590DEFA68}"/>
    <dgm:cxn modelId="{6B1EFBE7-C94D-4C55-87EA-610F3EEC467B}" type="presOf" srcId="{E64DA7E3-3AA3-4A7E-A574-D7C02546C54E}" destId="{DCC0B7A0-0D2E-4599-B1B0-139C2CD91906}" srcOrd="0" destOrd="0" presId="urn:microsoft.com/office/officeart/2005/8/layout/cycle4"/>
    <dgm:cxn modelId="{A12D7224-9129-458A-81C5-AB2523D66BE9}" type="presOf" srcId="{90CF07B7-8F4C-40AC-8E1B-AC3A02871AD7}" destId="{A1B5458B-E0A8-4126-9967-E12F2CE3A473}" srcOrd="0" destOrd="0" presId="urn:microsoft.com/office/officeart/2005/8/layout/cycle4"/>
    <dgm:cxn modelId="{39169293-6448-4C6E-A637-1043A020BBE2}" srcId="{3470D95A-CF29-4D89-9A6E-AF405013DA59}" destId="{63FC9914-3D55-4EA5-8F24-5ADE8E89C90A}" srcOrd="0" destOrd="0" parTransId="{CE9076E2-58D5-48EF-B464-B71C2915DEDA}" sibTransId="{9E342084-F5CC-4DB2-9819-9A2E40C87650}"/>
    <dgm:cxn modelId="{4FA635D8-6120-45F4-B238-883E7E8E9F35}" type="presParOf" srcId="{A05A80D3-71BD-4C2F-9579-208B56D941F5}" destId="{9041441C-898E-45DF-A1A8-45CCCF5C9984}" srcOrd="0" destOrd="0" presId="urn:microsoft.com/office/officeart/2005/8/layout/cycle4"/>
    <dgm:cxn modelId="{4D4E6E2E-6CC6-473C-A797-758EE97A43B4}" type="presParOf" srcId="{9041441C-898E-45DF-A1A8-45CCCF5C9984}" destId="{0C0D9AD9-0CEF-429C-BCBF-38303FCD9E94}" srcOrd="0" destOrd="0" presId="urn:microsoft.com/office/officeart/2005/8/layout/cycle4"/>
    <dgm:cxn modelId="{CD732920-2C8F-46CE-8201-2A2BA6BF810C}" type="presParOf" srcId="{0C0D9AD9-0CEF-429C-BCBF-38303FCD9E94}" destId="{73BA72E4-3D93-438F-9B94-8B2159C1D669}" srcOrd="0" destOrd="0" presId="urn:microsoft.com/office/officeart/2005/8/layout/cycle4"/>
    <dgm:cxn modelId="{744A8312-EC22-4D0A-9FB7-B9F1D351669B}" type="presParOf" srcId="{0C0D9AD9-0CEF-429C-BCBF-38303FCD9E94}" destId="{3DA88CE8-E2D4-4C5A-9D03-0502EFCFF355}" srcOrd="1" destOrd="0" presId="urn:microsoft.com/office/officeart/2005/8/layout/cycle4"/>
    <dgm:cxn modelId="{1F8023BC-DB3F-4D90-A300-5122F1EF444A}" type="presParOf" srcId="{9041441C-898E-45DF-A1A8-45CCCF5C9984}" destId="{45F33BE0-4B5E-47F7-949C-70FC02CD3111}" srcOrd="1" destOrd="0" presId="urn:microsoft.com/office/officeart/2005/8/layout/cycle4"/>
    <dgm:cxn modelId="{73102921-2127-48A2-B2DB-D42EF05BBE25}" type="presParOf" srcId="{45F33BE0-4B5E-47F7-949C-70FC02CD3111}" destId="{E4D6C778-D620-4755-848D-5A4E94E40CE8}" srcOrd="0" destOrd="0" presId="urn:microsoft.com/office/officeart/2005/8/layout/cycle4"/>
    <dgm:cxn modelId="{ABD19A67-6E48-4A8B-841C-44C2027591E5}" type="presParOf" srcId="{45F33BE0-4B5E-47F7-949C-70FC02CD3111}" destId="{9EDCA011-6689-46A0-937E-F97420D498B8}" srcOrd="1" destOrd="0" presId="urn:microsoft.com/office/officeart/2005/8/layout/cycle4"/>
    <dgm:cxn modelId="{7B0E6685-073D-42BD-8207-45F57E33482A}" type="presParOf" srcId="{9041441C-898E-45DF-A1A8-45CCCF5C9984}" destId="{E0938723-E5A7-463E-B354-98E467D909F8}" srcOrd="2" destOrd="0" presId="urn:microsoft.com/office/officeart/2005/8/layout/cycle4"/>
    <dgm:cxn modelId="{E1D4A3CF-618D-4255-857B-4AB25E2A5971}" type="presParOf" srcId="{E0938723-E5A7-463E-B354-98E467D909F8}" destId="{DCC0B7A0-0D2E-4599-B1B0-139C2CD91906}" srcOrd="0" destOrd="0" presId="urn:microsoft.com/office/officeart/2005/8/layout/cycle4"/>
    <dgm:cxn modelId="{2AC465CD-5310-4495-96D4-CF24991A695D}" type="presParOf" srcId="{E0938723-E5A7-463E-B354-98E467D909F8}" destId="{B7DDBE4D-325D-4101-9105-2EF63D7D8F2A}" srcOrd="1" destOrd="0" presId="urn:microsoft.com/office/officeart/2005/8/layout/cycle4"/>
    <dgm:cxn modelId="{F31692A5-FA4E-4559-9197-480AA864D288}" type="presParOf" srcId="{9041441C-898E-45DF-A1A8-45CCCF5C9984}" destId="{C9A56FED-F5A7-4C0F-930A-6CD879DE7805}" srcOrd="3" destOrd="0" presId="urn:microsoft.com/office/officeart/2005/8/layout/cycle4"/>
    <dgm:cxn modelId="{4644E79C-9BAA-4851-BC30-BBCA8A0F5641}" type="presParOf" srcId="{C9A56FED-F5A7-4C0F-930A-6CD879DE7805}" destId="{A1B5458B-E0A8-4126-9967-E12F2CE3A473}" srcOrd="0" destOrd="0" presId="urn:microsoft.com/office/officeart/2005/8/layout/cycle4"/>
    <dgm:cxn modelId="{A3F25F3A-ACF8-449D-938A-6A026C0B5C2D}" type="presParOf" srcId="{C9A56FED-F5A7-4C0F-930A-6CD879DE7805}" destId="{06B47B2C-736E-4384-8F5C-9972949A55B6}" srcOrd="1" destOrd="0" presId="urn:microsoft.com/office/officeart/2005/8/layout/cycle4"/>
    <dgm:cxn modelId="{E8BE05F9-52EE-474C-80B2-6992B697BF54}" type="presParOf" srcId="{9041441C-898E-45DF-A1A8-45CCCF5C9984}" destId="{F3C4A5E2-2B48-45FF-B557-B3CB5A8B8988}" srcOrd="4" destOrd="0" presId="urn:microsoft.com/office/officeart/2005/8/layout/cycle4"/>
    <dgm:cxn modelId="{3F602C5D-A49D-4463-A5DE-AC9131650E37}" type="presParOf" srcId="{A05A80D3-71BD-4C2F-9579-208B56D941F5}" destId="{8919ECC9-80E5-4714-B204-B0C97CDD6B9F}" srcOrd="1" destOrd="0" presId="urn:microsoft.com/office/officeart/2005/8/layout/cycle4"/>
    <dgm:cxn modelId="{FC74A434-EFF3-4FBF-8051-E247B731384F}" type="presParOf" srcId="{8919ECC9-80E5-4714-B204-B0C97CDD6B9F}" destId="{336B30F2-7960-4072-ABC2-7AE23C7DD8A7}" srcOrd="0" destOrd="0" presId="urn:microsoft.com/office/officeart/2005/8/layout/cycle4"/>
    <dgm:cxn modelId="{0CA7800F-3EF5-4A19-AB9A-B2E69D38C9B0}" type="presParOf" srcId="{8919ECC9-80E5-4714-B204-B0C97CDD6B9F}" destId="{921D9693-262E-43D3-9A76-E985B54FA4B3}" srcOrd="1" destOrd="0" presId="urn:microsoft.com/office/officeart/2005/8/layout/cycle4"/>
    <dgm:cxn modelId="{B428C930-FB51-4A71-9995-1850FC291EC0}" type="presParOf" srcId="{8919ECC9-80E5-4714-B204-B0C97CDD6B9F}" destId="{749FE857-944D-466A-9D97-CB2A6D5A0184}" srcOrd="2" destOrd="0" presId="urn:microsoft.com/office/officeart/2005/8/layout/cycle4"/>
    <dgm:cxn modelId="{6E8C351D-0D89-4045-B5D3-5880383B34BC}" type="presParOf" srcId="{8919ECC9-80E5-4714-B204-B0C97CDD6B9F}" destId="{89CE39D8-F0B8-4109-90F1-83CE669A2017}" srcOrd="3" destOrd="0" presId="urn:microsoft.com/office/officeart/2005/8/layout/cycle4"/>
    <dgm:cxn modelId="{F4C07E33-AD75-468F-A97D-891B4F9E081F}" type="presParOf" srcId="{8919ECC9-80E5-4714-B204-B0C97CDD6B9F}" destId="{D585B390-DD9B-4E37-BF5F-3B9A5972B2D4}" srcOrd="4" destOrd="0" presId="urn:microsoft.com/office/officeart/2005/8/layout/cycle4"/>
    <dgm:cxn modelId="{9B12B95D-24C4-4396-8E5B-C7C0C6A15092}" type="presParOf" srcId="{A05A80D3-71BD-4C2F-9579-208B56D941F5}" destId="{456F61E9-0CD5-4BA4-A680-B0FAFEF966B4}" srcOrd="2" destOrd="0" presId="urn:microsoft.com/office/officeart/2005/8/layout/cycle4"/>
    <dgm:cxn modelId="{C496879D-BB00-42D9-AB36-E696B81E322B}" type="presParOf" srcId="{A05A80D3-71BD-4C2F-9579-208B56D941F5}" destId="{24BC8D45-A634-4A00-87F4-4E31C1FB642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D14648-8BCD-4C0F-8A05-8BC1101261B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da-DK"/>
        </a:p>
      </dgm:t>
    </dgm:pt>
    <dgm:pt modelId="{D738056B-AEF5-48FB-B400-03D2F9D5B305}">
      <dgm:prSet phldrT="[Text]">
        <dgm:style>
          <a:lnRef idx="1">
            <a:schemeClr val="accent2"/>
          </a:lnRef>
          <a:fillRef idx="3">
            <a:schemeClr val="accent2"/>
          </a:fillRef>
          <a:effectRef idx="2">
            <a:schemeClr val="accent2"/>
          </a:effectRef>
          <a:fontRef idx="minor">
            <a:schemeClr val="lt1"/>
          </a:fontRef>
        </dgm:style>
      </dgm:prSet>
      <dgm:spPr/>
      <dgm:t>
        <a:bodyPr/>
        <a:lstStyle/>
        <a:p>
          <a:r>
            <a:rPr lang="da-DK" dirty="0" err="1"/>
            <a:t>Emerging</a:t>
          </a:r>
          <a:r>
            <a:rPr lang="da-DK" dirty="0"/>
            <a:t> powers</a:t>
          </a:r>
        </a:p>
      </dgm:t>
    </dgm:pt>
    <dgm:pt modelId="{51B08DFC-DA49-433D-9877-68AC16E711EB}" type="parTrans" cxnId="{58A8FCEC-8BC6-4AFE-AC36-02D042BDA891}">
      <dgm:prSet/>
      <dgm:spPr/>
      <dgm:t>
        <a:bodyPr/>
        <a:lstStyle/>
        <a:p>
          <a:endParaRPr lang="da-DK"/>
        </a:p>
      </dgm:t>
    </dgm:pt>
    <dgm:pt modelId="{2E5DED98-DA21-4701-8AB6-5FA457DF8D69}" type="sibTrans" cxnId="{58A8FCEC-8BC6-4AFE-AC36-02D042BDA891}">
      <dgm:prSet/>
      <dgm:spPr/>
      <dgm:t>
        <a:bodyPr/>
        <a:lstStyle/>
        <a:p>
          <a:endParaRPr lang="da-DK"/>
        </a:p>
      </dgm:t>
    </dgm:pt>
    <dgm:pt modelId="{DD08D933-1BDD-4C78-AF24-496476E8DE65}">
      <dgm:prSet phldrT="[Text]">
        <dgm:style>
          <a:lnRef idx="1">
            <a:schemeClr val="accent3"/>
          </a:lnRef>
          <a:fillRef idx="2">
            <a:schemeClr val="accent3"/>
          </a:fillRef>
          <a:effectRef idx="1">
            <a:schemeClr val="accent3"/>
          </a:effectRef>
          <a:fontRef idx="minor">
            <a:schemeClr val="dk1"/>
          </a:fontRef>
        </dgm:style>
      </dgm:prSet>
      <dgm:spPr/>
      <dgm:t>
        <a:bodyPr/>
        <a:lstStyle/>
        <a:p>
          <a:r>
            <a:rPr lang="da-DK" dirty="0" err="1"/>
            <a:t>Emerging</a:t>
          </a:r>
          <a:r>
            <a:rPr lang="da-DK" dirty="0"/>
            <a:t> </a:t>
          </a:r>
          <a:r>
            <a:rPr lang="da-DK" dirty="0" err="1"/>
            <a:t>state</a:t>
          </a:r>
          <a:endParaRPr lang="da-DK" dirty="0"/>
        </a:p>
      </dgm:t>
    </dgm:pt>
    <dgm:pt modelId="{97E0089A-E2C3-45B0-BABB-C69C6247FDA8}" type="parTrans" cxnId="{B497EE9E-4FF1-4ED7-8F0B-AB58E227ACE8}">
      <dgm:prSet/>
      <dgm:spPr/>
      <dgm:t>
        <a:bodyPr/>
        <a:lstStyle/>
        <a:p>
          <a:endParaRPr lang="da-DK"/>
        </a:p>
      </dgm:t>
    </dgm:pt>
    <dgm:pt modelId="{97467CDA-2571-4A60-968B-47B4DF3FB57F}" type="sibTrans" cxnId="{B497EE9E-4FF1-4ED7-8F0B-AB58E227ACE8}">
      <dgm:prSet/>
      <dgm:spPr/>
      <dgm:t>
        <a:bodyPr/>
        <a:lstStyle/>
        <a:p>
          <a:endParaRPr lang="da-DK"/>
        </a:p>
      </dgm:t>
    </dgm:pt>
    <dgm:pt modelId="{30E54914-BCD7-42E4-B0FA-A0ACF79437A1}">
      <dgm:prSet phldrT="[Text]">
        <dgm:style>
          <a:lnRef idx="1">
            <a:schemeClr val="accent3"/>
          </a:lnRef>
          <a:fillRef idx="2">
            <a:schemeClr val="accent3"/>
          </a:fillRef>
          <a:effectRef idx="1">
            <a:schemeClr val="accent3"/>
          </a:effectRef>
          <a:fontRef idx="minor">
            <a:schemeClr val="dk1"/>
          </a:fontRef>
        </dgm:style>
      </dgm:prSet>
      <dgm:spPr/>
      <dgm:t>
        <a:bodyPr/>
        <a:lstStyle/>
        <a:p>
          <a:r>
            <a:rPr lang="da-DK" dirty="0" err="1"/>
            <a:t>Emerging</a:t>
          </a:r>
          <a:r>
            <a:rPr lang="da-DK" dirty="0"/>
            <a:t> </a:t>
          </a:r>
          <a:r>
            <a:rPr lang="da-DK" dirty="0" err="1"/>
            <a:t>market</a:t>
          </a:r>
          <a:endParaRPr lang="da-DK" dirty="0"/>
        </a:p>
      </dgm:t>
    </dgm:pt>
    <dgm:pt modelId="{B0184C68-7DAA-4A0A-94FF-7FEE23DAD7CB}" type="parTrans" cxnId="{EEDD94FD-9A64-4151-A8AB-3DCA4C6207F9}">
      <dgm:prSet/>
      <dgm:spPr/>
      <dgm:t>
        <a:bodyPr/>
        <a:lstStyle/>
        <a:p>
          <a:endParaRPr lang="da-DK"/>
        </a:p>
      </dgm:t>
    </dgm:pt>
    <dgm:pt modelId="{3D3E62FD-FB34-4EDC-99B8-79B4863C8FC3}" type="sibTrans" cxnId="{EEDD94FD-9A64-4151-A8AB-3DCA4C6207F9}">
      <dgm:prSet/>
      <dgm:spPr/>
      <dgm:t>
        <a:bodyPr/>
        <a:lstStyle/>
        <a:p>
          <a:endParaRPr lang="da-DK"/>
        </a:p>
      </dgm:t>
    </dgm:pt>
    <dgm:pt modelId="{331C8F6F-C0F4-498B-9FD8-15AF955778C7}">
      <dgm:prSet phldrT="[Text]">
        <dgm:style>
          <a:lnRef idx="1">
            <a:schemeClr val="accent3"/>
          </a:lnRef>
          <a:fillRef idx="2">
            <a:schemeClr val="accent3"/>
          </a:fillRef>
          <a:effectRef idx="1">
            <a:schemeClr val="accent3"/>
          </a:effectRef>
          <a:fontRef idx="minor">
            <a:schemeClr val="dk1"/>
          </a:fontRef>
        </dgm:style>
      </dgm:prSet>
      <dgm:spPr/>
      <dgm:t>
        <a:bodyPr/>
        <a:lstStyle/>
        <a:p>
          <a:r>
            <a:rPr lang="da-DK" dirty="0" err="1"/>
            <a:t>Emerging</a:t>
          </a:r>
          <a:r>
            <a:rPr lang="da-DK" dirty="0"/>
            <a:t> society</a:t>
          </a:r>
        </a:p>
      </dgm:t>
    </dgm:pt>
    <dgm:pt modelId="{05AD0865-A442-440A-88CB-5129995DEC18}" type="parTrans" cxnId="{2845D38C-44FB-423D-8E5C-74B634EC002F}">
      <dgm:prSet/>
      <dgm:spPr/>
      <dgm:t>
        <a:bodyPr/>
        <a:lstStyle/>
        <a:p>
          <a:endParaRPr lang="da-DK"/>
        </a:p>
      </dgm:t>
    </dgm:pt>
    <dgm:pt modelId="{710D2A2D-2EF6-403C-A12F-919B695245CA}" type="sibTrans" cxnId="{2845D38C-44FB-423D-8E5C-74B634EC002F}">
      <dgm:prSet/>
      <dgm:spPr/>
      <dgm:t>
        <a:bodyPr/>
        <a:lstStyle/>
        <a:p>
          <a:endParaRPr lang="da-DK"/>
        </a:p>
      </dgm:t>
    </dgm:pt>
    <dgm:pt modelId="{07CBF2E7-72C1-40D0-A937-399025776B1F}" type="pres">
      <dgm:prSet presAssocID="{EFD14648-8BCD-4C0F-8A05-8BC1101261B4}" presName="cycle" presStyleCnt="0">
        <dgm:presLayoutVars>
          <dgm:chMax val="1"/>
          <dgm:dir/>
          <dgm:animLvl val="ctr"/>
          <dgm:resizeHandles val="exact"/>
        </dgm:presLayoutVars>
      </dgm:prSet>
      <dgm:spPr/>
      <dgm:t>
        <a:bodyPr/>
        <a:lstStyle/>
        <a:p>
          <a:endParaRPr lang="da-DK"/>
        </a:p>
      </dgm:t>
    </dgm:pt>
    <dgm:pt modelId="{DB41D0EB-DCF2-45FF-83A7-07E946899E9E}" type="pres">
      <dgm:prSet presAssocID="{D738056B-AEF5-48FB-B400-03D2F9D5B305}" presName="centerShape" presStyleLbl="node0" presStyleIdx="0" presStyleCnt="1"/>
      <dgm:spPr/>
      <dgm:t>
        <a:bodyPr/>
        <a:lstStyle/>
        <a:p>
          <a:endParaRPr lang="da-DK"/>
        </a:p>
      </dgm:t>
    </dgm:pt>
    <dgm:pt modelId="{ECBECEDA-5DC2-4EE8-B427-8E8AB8149A39}" type="pres">
      <dgm:prSet presAssocID="{97E0089A-E2C3-45B0-BABB-C69C6247FDA8}" presName="parTrans" presStyleLbl="bgSibTrans2D1" presStyleIdx="0" presStyleCnt="3"/>
      <dgm:spPr/>
      <dgm:t>
        <a:bodyPr/>
        <a:lstStyle/>
        <a:p>
          <a:endParaRPr lang="da-DK"/>
        </a:p>
      </dgm:t>
    </dgm:pt>
    <dgm:pt modelId="{FE3AB8B3-8751-4679-876C-23304E46F2C8}" type="pres">
      <dgm:prSet presAssocID="{DD08D933-1BDD-4C78-AF24-496476E8DE65}" presName="node" presStyleLbl="node1" presStyleIdx="0" presStyleCnt="3">
        <dgm:presLayoutVars>
          <dgm:bulletEnabled val="1"/>
        </dgm:presLayoutVars>
      </dgm:prSet>
      <dgm:spPr/>
      <dgm:t>
        <a:bodyPr/>
        <a:lstStyle/>
        <a:p>
          <a:endParaRPr lang="da-DK"/>
        </a:p>
      </dgm:t>
    </dgm:pt>
    <dgm:pt modelId="{86EE7BE2-AC0F-49C3-86D2-568AB92264C6}" type="pres">
      <dgm:prSet presAssocID="{B0184C68-7DAA-4A0A-94FF-7FEE23DAD7CB}" presName="parTrans" presStyleLbl="bgSibTrans2D1" presStyleIdx="1" presStyleCnt="3"/>
      <dgm:spPr/>
      <dgm:t>
        <a:bodyPr/>
        <a:lstStyle/>
        <a:p>
          <a:endParaRPr lang="da-DK"/>
        </a:p>
      </dgm:t>
    </dgm:pt>
    <dgm:pt modelId="{578994D7-54EA-429C-BBEF-64CE2A022ECD}" type="pres">
      <dgm:prSet presAssocID="{30E54914-BCD7-42E4-B0FA-A0ACF79437A1}" presName="node" presStyleLbl="node1" presStyleIdx="1" presStyleCnt="3">
        <dgm:presLayoutVars>
          <dgm:bulletEnabled val="1"/>
        </dgm:presLayoutVars>
      </dgm:prSet>
      <dgm:spPr/>
      <dgm:t>
        <a:bodyPr/>
        <a:lstStyle/>
        <a:p>
          <a:endParaRPr lang="da-DK"/>
        </a:p>
      </dgm:t>
    </dgm:pt>
    <dgm:pt modelId="{B553E497-DA8E-40A8-B32F-E1A0E11A2A4B}" type="pres">
      <dgm:prSet presAssocID="{05AD0865-A442-440A-88CB-5129995DEC18}" presName="parTrans" presStyleLbl="bgSibTrans2D1" presStyleIdx="2" presStyleCnt="3"/>
      <dgm:spPr/>
      <dgm:t>
        <a:bodyPr/>
        <a:lstStyle/>
        <a:p>
          <a:endParaRPr lang="da-DK"/>
        </a:p>
      </dgm:t>
    </dgm:pt>
    <dgm:pt modelId="{84B930D9-A503-46B4-8630-9926FA666CDF}" type="pres">
      <dgm:prSet presAssocID="{331C8F6F-C0F4-498B-9FD8-15AF955778C7}" presName="node" presStyleLbl="node1" presStyleIdx="2" presStyleCnt="3">
        <dgm:presLayoutVars>
          <dgm:bulletEnabled val="1"/>
        </dgm:presLayoutVars>
      </dgm:prSet>
      <dgm:spPr/>
      <dgm:t>
        <a:bodyPr/>
        <a:lstStyle/>
        <a:p>
          <a:endParaRPr lang="da-DK"/>
        </a:p>
      </dgm:t>
    </dgm:pt>
  </dgm:ptLst>
  <dgm:cxnLst>
    <dgm:cxn modelId="{D6E9F975-7A3F-487E-84B3-3E230A4E7377}" type="presOf" srcId="{97E0089A-E2C3-45B0-BABB-C69C6247FDA8}" destId="{ECBECEDA-5DC2-4EE8-B427-8E8AB8149A39}" srcOrd="0" destOrd="0" presId="urn:microsoft.com/office/officeart/2005/8/layout/radial4"/>
    <dgm:cxn modelId="{58A8FCEC-8BC6-4AFE-AC36-02D042BDA891}" srcId="{EFD14648-8BCD-4C0F-8A05-8BC1101261B4}" destId="{D738056B-AEF5-48FB-B400-03D2F9D5B305}" srcOrd="0" destOrd="0" parTransId="{51B08DFC-DA49-433D-9877-68AC16E711EB}" sibTransId="{2E5DED98-DA21-4701-8AB6-5FA457DF8D69}"/>
    <dgm:cxn modelId="{BF51B00C-21B4-4D9F-9345-F1C9F450177D}" type="presOf" srcId="{B0184C68-7DAA-4A0A-94FF-7FEE23DAD7CB}" destId="{86EE7BE2-AC0F-49C3-86D2-568AB92264C6}" srcOrd="0" destOrd="0" presId="urn:microsoft.com/office/officeart/2005/8/layout/radial4"/>
    <dgm:cxn modelId="{B497EE9E-4FF1-4ED7-8F0B-AB58E227ACE8}" srcId="{D738056B-AEF5-48FB-B400-03D2F9D5B305}" destId="{DD08D933-1BDD-4C78-AF24-496476E8DE65}" srcOrd="0" destOrd="0" parTransId="{97E0089A-E2C3-45B0-BABB-C69C6247FDA8}" sibTransId="{97467CDA-2571-4A60-968B-47B4DF3FB57F}"/>
    <dgm:cxn modelId="{97B3989F-51CF-4A57-960B-9738923B532F}" type="presOf" srcId="{EFD14648-8BCD-4C0F-8A05-8BC1101261B4}" destId="{07CBF2E7-72C1-40D0-A937-399025776B1F}" srcOrd="0" destOrd="0" presId="urn:microsoft.com/office/officeart/2005/8/layout/radial4"/>
    <dgm:cxn modelId="{EB4DC9DD-1CCD-4E23-874C-C43E70BE3FCC}" type="presOf" srcId="{DD08D933-1BDD-4C78-AF24-496476E8DE65}" destId="{FE3AB8B3-8751-4679-876C-23304E46F2C8}" srcOrd="0" destOrd="0" presId="urn:microsoft.com/office/officeart/2005/8/layout/radial4"/>
    <dgm:cxn modelId="{EEDD94FD-9A64-4151-A8AB-3DCA4C6207F9}" srcId="{D738056B-AEF5-48FB-B400-03D2F9D5B305}" destId="{30E54914-BCD7-42E4-B0FA-A0ACF79437A1}" srcOrd="1" destOrd="0" parTransId="{B0184C68-7DAA-4A0A-94FF-7FEE23DAD7CB}" sibTransId="{3D3E62FD-FB34-4EDC-99B8-79B4863C8FC3}"/>
    <dgm:cxn modelId="{384DC852-6F48-44D2-B9C7-4A43CFCB2578}" type="presOf" srcId="{D738056B-AEF5-48FB-B400-03D2F9D5B305}" destId="{DB41D0EB-DCF2-45FF-83A7-07E946899E9E}" srcOrd="0" destOrd="0" presId="urn:microsoft.com/office/officeart/2005/8/layout/radial4"/>
    <dgm:cxn modelId="{2845D38C-44FB-423D-8E5C-74B634EC002F}" srcId="{D738056B-AEF5-48FB-B400-03D2F9D5B305}" destId="{331C8F6F-C0F4-498B-9FD8-15AF955778C7}" srcOrd="2" destOrd="0" parTransId="{05AD0865-A442-440A-88CB-5129995DEC18}" sibTransId="{710D2A2D-2EF6-403C-A12F-919B695245CA}"/>
    <dgm:cxn modelId="{F47BDE54-EBA7-412F-AA50-E710BA8C1692}" type="presOf" srcId="{30E54914-BCD7-42E4-B0FA-A0ACF79437A1}" destId="{578994D7-54EA-429C-BBEF-64CE2A022ECD}" srcOrd="0" destOrd="0" presId="urn:microsoft.com/office/officeart/2005/8/layout/radial4"/>
    <dgm:cxn modelId="{1DA432E0-E3B1-411A-9944-A9B985B974BA}" type="presOf" srcId="{331C8F6F-C0F4-498B-9FD8-15AF955778C7}" destId="{84B930D9-A503-46B4-8630-9926FA666CDF}" srcOrd="0" destOrd="0" presId="urn:microsoft.com/office/officeart/2005/8/layout/radial4"/>
    <dgm:cxn modelId="{012DFF48-73AA-4741-BC5D-A44DD76B90A0}" type="presOf" srcId="{05AD0865-A442-440A-88CB-5129995DEC18}" destId="{B553E497-DA8E-40A8-B32F-E1A0E11A2A4B}" srcOrd="0" destOrd="0" presId="urn:microsoft.com/office/officeart/2005/8/layout/radial4"/>
    <dgm:cxn modelId="{94AAF307-1344-4111-B17F-FB1FE0116257}" type="presParOf" srcId="{07CBF2E7-72C1-40D0-A937-399025776B1F}" destId="{DB41D0EB-DCF2-45FF-83A7-07E946899E9E}" srcOrd="0" destOrd="0" presId="urn:microsoft.com/office/officeart/2005/8/layout/radial4"/>
    <dgm:cxn modelId="{D713DC30-B18F-4547-995D-6A4DDB7A765D}" type="presParOf" srcId="{07CBF2E7-72C1-40D0-A937-399025776B1F}" destId="{ECBECEDA-5DC2-4EE8-B427-8E8AB8149A39}" srcOrd="1" destOrd="0" presId="urn:microsoft.com/office/officeart/2005/8/layout/radial4"/>
    <dgm:cxn modelId="{E963CB2A-3F1A-4738-9669-510E9B77EF68}" type="presParOf" srcId="{07CBF2E7-72C1-40D0-A937-399025776B1F}" destId="{FE3AB8B3-8751-4679-876C-23304E46F2C8}" srcOrd="2" destOrd="0" presId="urn:microsoft.com/office/officeart/2005/8/layout/radial4"/>
    <dgm:cxn modelId="{12A3F99E-AB3B-435C-8C60-E77679198FE1}" type="presParOf" srcId="{07CBF2E7-72C1-40D0-A937-399025776B1F}" destId="{86EE7BE2-AC0F-49C3-86D2-568AB92264C6}" srcOrd="3" destOrd="0" presId="urn:microsoft.com/office/officeart/2005/8/layout/radial4"/>
    <dgm:cxn modelId="{F53A229A-1EBF-4BD8-91F1-19F4B127187B}" type="presParOf" srcId="{07CBF2E7-72C1-40D0-A937-399025776B1F}" destId="{578994D7-54EA-429C-BBEF-64CE2A022ECD}" srcOrd="4" destOrd="0" presId="urn:microsoft.com/office/officeart/2005/8/layout/radial4"/>
    <dgm:cxn modelId="{40D44F9A-6564-4003-A327-CCDEBE0B3960}" type="presParOf" srcId="{07CBF2E7-72C1-40D0-A937-399025776B1F}" destId="{B553E497-DA8E-40A8-B32F-E1A0E11A2A4B}" srcOrd="5" destOrd="0" presId="urn:microsoft.com/office/officeart/2005/8/layout/radial4"/>
    <dgm:cxn modelId="{2CFBAAEA-3359-4E2B-9554-0EED0CE12347}" type="presParOf" srcId="{07CBF2E7-72C1-40D0-A937-399025776B1F}" destId="{84B930D9-A503-46B4-8630-9926FA666CDF}"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E8159F-349C-43D1-81D4-8CB2C8A08AA5}" type="doc">
      <dgm:prSet loTypeId="urn:microsoft.com/office/officeart/2005/8/layout/venn1" loCatId="relationship" qsTypeId="urn:microsoft.com/office/officeart/2005/8/quickstyle/simple1" qsCatId="simple" csTypeId="urn:microsoft.com/office/officeart/2005/8/colors/accent1_2" csCatId="accent1" phldr="1"/>
      <dgm:spPr/>
    </dgm:pt>
    <dgm:pt modelId="{F4C071E3-9D7C-4A0D-A277-68A290325B47}">
      <dgm:prSet phldrT="[Text]" custT="1"/>
      <dgm:spPr/>
      <dgm:t>
        <a:bodyPr/>
        <a:lstStyle/>
        <a:p>
          <a:pPr marL="0" indent="0">
            <a:tabLst/>
          </a:pPr>
          <a:r>
            <a:rPr lang="en-US" sz="1600" b="0" dirty="0" smtClean="0"/>
            <a:t>Constituent</a:t>
          </a:r>
        </a:p>
        <a:p>
          <a:pPr marL="0" indent="0">
            <a:tabLst/>
          </a:pPr>
          <a:r>
            <a:rPr lang="en-US" sz="1600" b="0" dirty="0" smtClean="0"/>
            <a:t>Institution</a:t>
          </a:r>
        </a:p>
        <a:p>
          <a:pPr marL="0" indent="0">
            <a:tabLst/>
          </a:pPr>
          <a:r>
            <a:rPr lang="en-US" sz="1600" b="0" dirty="0" smtClean="0"/>
            <a:t>Structure</a:t>
          </a:r>
        </a:p>
        <a:p>
          <a:pPr marL="0" indent="0">
            <a:tabLst/>
          </a:pPr>
          <a:r>
            <a:rPr lang="en-US" sz="1600" b="0" dirty="0" smtClean="0"/>
            <a:t>(hard)</a:t>
          </a:r>
          <a:endParaRPr lang="en-US" sz="1600" b="0" dirty="0"/>
        </a:p>
      </dgm:t>
    </dgm:pt>
    <dgm:pt modelId="{77D269D3-7C36-432A-8D18-456B0512BD36}" type="parTrans" cxnId="{E1050591-1EFB-4B09-B8C1-5B5602B65B97}">
      <dgm:prSet/>
      <dgm:spPr/>
      <dgm:t>
        <a:bodyPr/>
        <a:lstStyle/>
        <a:p>
          <a:endParaRPr lang="en-US"/>
        </a:p>
      </dgm:t>
    </dgm:pt>
    <dgm:pt modelId="{EF55CA0B-9BD5-47F8-868A-F7EFC77FECCD}" type="sibTrans" cxnId="{E1050591-1EFB-4B09-B8C1-5B5602B65B97}">
      <dgm:prSet/>
      <dgm:spPr/>
      <dgm:t>
        <a:bodyPr/>
        <a:lstStyle/>
        <a:p>
          <a:endParaRPr lang="en-US"/>
        </a:p>
      </dgm:t>
    </dgm:pt>
    <dgm:pt modelId="{25396D78-A040-468C-A865-8A56142481C2}">
      <dgm:prSet phldrT="[Text]" custT="1"/>
      <dgm:spPr/>
      <dgm:t>
        <a:bodyPr/>
        <a:lstStyle/>
        <a:p>
          <a:r>
            <a:rPr lang="en-US" sz="1600" dirty="0" smtClean="0"/>
            <a:t>        Ideation,  </a:t>
          </a:r>
        </a:p>
        <a:p>
          <a:r>
            <a:rPr lang="en-US" sz="1600" b="0" dirty="0" smtClean="0"/>
            <a:t>           Norm and  </a:t>
          </a:r>
        </a:p>
        <a:p>
          <a:r>
            <a:rPr lang="en-US" sz="1600" b="0" dirty="0" smtClean="0"/>
            <a:t>   value</a:t>
          </a:r>
        </a:p>
        <a:p>
          <a:r>
            <a:rPr lang="en-US" sz="1600" b="0" dirty="0" smtClean="0"/>
            <a:t>      (soft)</a:t>
          </a:r>
          <a:endParaRPr lang="en-US" sz="1600" b="0" dirty="0"/>
        </a:p>
      </dgm:t>
    </dgm:pt>
    <dgm:pt modelId="{832901AB-6286-4837-A891-8684D7C37530}" type="parTrans" cxnId="{87E15401-CCE0-44A9-B4E4-B1C961CBF4BF}">
      <dgm:prSet/>
      <dgm:spPr/>
      <dgm:t>
        <a:bodyPr/>
        <a:lstStyle/>
        <a:p>
          <a:endParaRPr lang="en-US"/>
        </a:p>
      </dgm:t>
    </dgm:pt>
    <dgm:pt modelId="{B1D141FE-F214-4025-ABCC-A5B6EE5BB00F}" type="sibTrans" cxnId="{87E15401-CCE0-44A9-B4E4-B1C961CBF4BF}">
      <dgm:prSet/>
      <dgm:spPr/>
      <dgm:t>
        <a:bodyPr/>
        <a:lstStyle/>
        <a:p>
          <a:endParaRPr lang="en-US"/>
        </a:p>
      </dgm:t>
    </dgm:pt>
    <dgm:pt modelId="{88E85F21-9A9D-490B-B52B-07C53DCCDEAB}" type="pres">
      <dgm:prSet presAssocID="{86E8159F-349C-43D1-81D4-8CB2C8A08AA5}" presName="compositeShape" presStyleCnt="0">
        <dgm:presLayoutVars>
          <dgm:chMax val="7"/>
          <dgm:dir/>
          <dgm:resizeHandles val="exact"/>
        </dgm:presLayoutVars>
      </dgm:prSet>
      <dgm:spPr/>
    </dgm:pt>
    <dgm:pt modelId="{E8CFF647-C56E-46F3-9DA8-BC53F982B6F8}" type="pres">
      <dgm:prSet presAssocID="{F4C071E3-9D7C-4A0D-A277-68A290325B47}" presName="circ1" presStyleLbl="vennNode1" presStyleIdx="0" presStyleCnt="2"/>
      <dgm:spPr/>
      <dgm:t>
        <a:bodyPr/>
        <a:lstStyle/>
        <a:p>
          <a:endParaRPr lang="en-US"/>
        </a:p>
      </dgm:t>
    </dgm:pt>
    <dgm:pt modelId="{95144BCC-303C-485A-8299-3AD6076F87E4}" type="pres">
      <dgm:prSet presAssocID="{F4C071E3-9D7C-4A0D-A277-68A290325B47}" presName="circ1Tx" presStyleLbl="revTx" presStyleIdx="0" presStyleCnt="0">
        <dgm:presLayoutVars>
          <dgm:chMax val="0"/>
          <dgm:chPref val="0"/>
          <dgm:bulletEnabled val="1"/>
        </dgm:presLayoutVars>
      </dgm:prSet>
      <dgm:spPr/>
      <dgm:t>
        <a:bodyPr/>
        <a:lstStyle/>
        <a:p>
          <a:endParaRPr lang="en-US"/>
        </a:p>
      </dgm:t>
    </dgm:pt>
    <dgm:pt modelId="{036C1F6E-6F10-441C-9708-62751971D5A7}" type="pres">
      <dgm:prSet presAssocID="{25396D78-A040-468C-A865-8A56142481C2}" presName="circ2" presStyleLbl="vennNode1" presStyleIdx="1" presStyleCnt="2" custLinFactNeighborX="-7330" custLinFactNeighborY="-778"/>
      <dgm:spPr/>
      <dgm:t>
        <a:bodyPr/>
        <a:lstStyle/>
        <a:p>
          <a:endParaRPr lang="da-DK"/>
        </a:p>
      </dgm:t>
    </dgm:pt>
    <dgm:pt modelId="{A273B443-5383-4AB6-B5CA-D7B5F7C26A49}" type="pres">
      <dgm:prSet presAssocID="{25396D78-A040-468C-A865-8A56142481C2}" presName="circ2Tx" presStyleLbl="revTx" presStyleIdx="0" presStyleCnt="0">
        <dgm:presLayoutVars>
          <dgm:chMax val="0"/>
          <dgm:chPref val="0"/>
          <dgm:bulletEnabled val="1"/>
        </dgm:presLayoutVars>
      </dgm:prSet>
      <dgm:spPr/>
      <dgm:t>
        <a:bodyPr/>
        <a:lstStyle/>
        <a:p>
          <a:endParaRPr lang="da-DK"/>
        </a:p>
      </dgm:t>
    </dgm:pt>
  </dgm:ptLst>
  <dgm:cxnLst>
    <dgm:cxn modelId="{99747CE8-DC2B-418E-A343-BC3280C48EF5}" type="presOf" srcId="{F4C071E3-9D7C-4A0D-A277-68A290325B47}" destId="{E8CFF647-C56E-46F3-9DA8-BC53F982B6F8}" srcOrd="0" destOrd="0" presId="urn:microsoft.com/office/officeart/2005/8/layout/venn1"/>
    <dgm:cxn modelId="{874590D7-7689-45F7-B6DC-FFCE4D114A78}" type="presOf" srcId="{25396D78-A040-468C-A865-8A56142481C2}" destId="{036C1F6E-6F10-441C-9708-62751971D5A7}" srcOrd="0" destOrd="0" presId="urn:microsoft.com/office/officeart/2005/8/layout/venn1"/>
    <dgm:cxn modelId="{E1050591-1EFB-4B09-B8C1-5B5602B65B97}" srcId="{86E8159F-349C-43D1-81D4-8CB2C8A08AA5}" destId="{F4C071E3-9D7C-4A0D-A277-68A290325B47}" srcOrd="0" destOrd="0" parTransId="{77D269D3-7C36-432A-8D18-456B0512BD36}" sibTransId="{EF55CA0B-9BD5-47F8-868A-F7EFC77FECCD}"/>
    <dgm:cxn modelId="{C01A0837-C559-47F2-A474-E1FB8D7FCB7A}" type="presOf" srcId="{25396D78-A040-468C-A865-8A56142481C2}" destId="{A273B443-5383-4AB6-B5CA-D7B5F7C26A49}" srcOrd="1" destOrd="0" presId="urn:microsoft.com/office/officeart/2005/8/layout/venn1"/>
    <dgm:cxn modelId="{D8AD508F-314B-4816-AE34-E42140CEA1CC}" type="presOf" srcId="{86E8159F-349C-43D1-81D4-8CB2C8A08AA5}" destId="{88E85F21-9A9D-490B-B52B-07C53DCCDEAB}" srcOrd="0" destOrd="0" presId="urn:microsoft.com/office/officeart/2005/8/layout/venn1"/>
    <dgm:cxn modelId="{87E15401-CCE0-44A9-B4E4-B1C961CBF4BF}" srcId="{86E8159F-349C-43D1-81D4-8CB2C8A08AA5}" destId="{25396D78-A040-468C-A865-8A56142481C2}" srcOrd="1" destOrd="0" parTransId="{832901AB-6286-4837-A891-8684D7C37530}" sibTransId="{B1D141FE-F214-4025-ABCC-A5B6EE5BB00F}"/>
    <dgm:cxn modelId="{003653FC-EB11-4F42-86D3-9097F55A3A58}" type="presOf" srcId="{F4C071E3-9D7C-4A0D-A277-68A290325B47}" destId="{95144BCC-303C-485A-8299-3AD6076F87E4}" srcOrd="1" destOrd="0" presId="urn:microsoft.com/office/officeart/2005/8/layout/venn1"/>
    <dgm:cxn modelId="{9C9FEC38-203B-4544-A4BA-EB54F391ADFB}" type="presParOf" srcId="{88E85F21-9A9D-490B-B52B-07C53DCCDEAB}" destId="{E8CFF647-C56E-46F3-9DA8-BC53F982B6F8}" srcOrd="0" destOrd="0" presId="urn:microsoft.com/office/officeart/2005/8/layout/venn1"/>
    <dgm:cxn modelId="{49B1FB66-C87B-49D9-AB51-F439D46A0384}" type="presParOf" srcId="{88E85F21-9A9D-490B-B52B-07C53DCCDEAB}" destId="{95144BCC-303C-485A-8299-3AD6076F87E4}" srcOrd="1" destOrd="0" presId="urn:microsoft.com/office/officeart/2005/8/layout/venn1"/>
    <dgm:cxn modelId="{55F9CF1F-9404-4651-8ECB-E26705397641}" type="presParOf" srcId="{88E85F21-9A9D-490B-B52B-07C53DCCDEAB}" destId="{036C1F6E-6F10-441C-9708-62751971D5A7}" srcOrd="2" destOrd="0" presId="urn:microsoft.com/office/officeart/2005/8/layout/venn1"/>
    <dgm:cxn modelId="{F4D6F033-32AA-463D-B75F-EBE1F79556E0}" type="presParOf" srcId="{88E85F21-9A9D-490B-B52B-07C53DCCDEAB}" destId="{A273B443-5383-4AB6-B5CA-D7B5F7C26A49}"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24AFC4-2809-4E13-8F7D-5D9E9C4CD8B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a-DK"/>
        </a:p>
      </dgm:t>
    </dgm:pt>
    <dgm:pt modelId="{597B1C5E-7C24-491E-B312-DF1A1B3D9308}">
      <dgm:prSet phldrT="[Text]">
        <dgm:style>
          <a:lnRef idx="1">
            <a:schemeClr val="accent2"/>
          </a:lnRef>
          <a:fillRef idx="2">
            <a:schemeClr val="accent2"/>
          </a:fillRef>
          <a:effectRef idx="1">
            <a:schemeClr val="accent2"/>
          </a:effectRef>
          <a:fontRef idx="minor">
            <a:schemeClr val="dk1"/>
          </a:fontRef>
        </dgm:style>
      </dgm:prSet>
      <dgm:spPr/>
      <dgm:t>
        <a:bodyPr/>
        <a:lstStyle/>
        <a:p>
          <a:r>
            <a:rPr lang="da-DK" dirty="0"/>
            <a:t>World system </a:t>
          </a:r>
          <a:r>
            <a:rPr lang="da-DK" dirty="0" err="1"/>
            <a:t>theory</a:t>
          </a:r>
          <a:endParaRPr lang="da-DK" dirty="0"/>
        </a:p>
      </dgm:t>
    </dgm:pt>
    <dgm:pt modelId="{00066275-8C5B-47C7-98C0-24611CB82DBC}" type="parTrans" cxnId="{24F363A1-4CED-4D5E-ACD2-551956D98404}">
      <dgm:prSet/>
      <dgm:spPr/>
      <dgm:t>
        <a:bodyPr/>
        <a:lstStyle/>
        <a:p>
          <a:endParaRPr lang="da-DK"/>
        </a:p>
      </dgm:t>
    </dgm:pt>
    <dgm:pt modelId="{88A38C5F-E475-4969-A179-C9285A67A71D}" type="sibTrans" cxnId="{24F363A1-4CED-4D5E-ACD2-551956D98404}">
      <dgm:prSet/>
      <dgm:spPr/>
      <dgm:t>
        <a:bodyPr/>
        <a:lstStyle/>
        <a:p>
          <a:endParaRPr lang="da-DK"/>
        </a:p>
      </dgm:t>
    </dgm:pt>
    <dgm:pt modelId="{99FE14BB-3B20-4944-9406-92903E350285}">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da-DK" sz="1000" dirty="0" err="1"/>
            <a:t>Cyclical</a:t>
          </a:r>
          <a:r>
            <a:rPr lang="da-DK" sz="1000" dirty="0"/>
            <a:t> </a:t>
          </a:r>
          <a:r>
            <a:rPr lang="da-DK" sz="1000" dirty="0" err="1"/>
            <a:t>rhythms</a:t>
          </a:r>
          <a:r>
            <a:rPr lang="da-DK" sz="1000" dirty="0"/>
            <a:t> (</a:t>
          </a:r>
          <a:r>
            <a:rPr lang="da-DK" sz="1000" dirty="0" err="1"/>
            <a:t>constradictions</a:t>
          </a:r>
          <a:r>
            <a:rPr lang="da-DK" sz="1000" dirty="0"/>
            <a:t> and </a:t>
          </a:r>
          <a:r>
            <a:rPr lang="da-DK" sz="1000" dirty="0" err="1"/>
            <a:t>crises</a:t>
          </a:r>
          <a:endParaRPr lang="da-DK" sz="1000" dirty="0"/>
        </a:p>
      </dgm:t>
    </dgm:pt>
    <dgm:pt modelId="{5EE6EBF1-B92F-42A2-B2F9-5AB2F6B3BD5C}" type="parTrans" cxnId="{4C6F4C89-6839-48DF-92A4-CD14776DD8ED}">
      <dgm:prSet/>
      <dgm:spPr/>
      <dgm:t>
        <a:bodyPr/>
        <a:lstStyle/>
        <a:p>
          <a:endParaRPr lang="da-DK"/>
        </a:p>
      </dgm:t>
    </dgm:pt>
    <dgm:pt modelId="{10E7F67A-CCFC-4BD7-ACEF-29852B61C390}" type="sibTrans" cxnId="{4C6F4C89-6839-48DF-92A4-CD14776DD8ED}">
      <dgm:prSet/>
      <dgm:spPr/>
      <dgm:t>
        <a:bodyPr/>
        <a:lstStyle/>
        <a:p>
          <a:endParaRPr lang="da-DK"/>
        </a:p>
      </dgm:t>
    </dgm:pt>
    <dgm:pt modelId="{538E44C7-F9AA-49AC-B235-CA961959F9E0}">
      <dgm:prSet phldrT="[Text]">
        <dgm:style>
          <a:lnRef idx="1">
            <a:schemeClr val="accent1"/>
          </a:lnRef>
          <a:fillRef idx="2">
            <a:schemeClr val="accent1"/>
          </a:fillRef>
          <a:effectRef idx="1">
            <a:schemeClr val="accent1"/>
          </a:effectRef>
          <a:fontRef idx="minor">
            <a:schemeClr val="dk1"/>
          </a:fontRef>
        </dgm:style>
      </dgm:prSet>
      <dgm:spPr/>
      <dgm:t>
        <a:bodyPr/>
        <a:lstStyle/>
        <a:p>
          <a:r>
            <a:rPr lang="da-DK" dirty="0"/>
            <a:t>Rise and </a:t>
          </a:r>
          <a:r>
            <a:rPr lang="da-DK" dirty="0" err="1"/>
            <a:t>fall</a:t>
          </a:r>
          <a:r>
            <a:rPr lang="da-DK" dirty="0"/>
            <a:t> of </a:t>
          </a:r>
          <a:r>
            <a:rPr lang="da-DK" dirty="0" err="1"/>
            <a:t>guarantors</a:t>
          </a:r>
          <a:endParaRPr lang="da-DK" dirty="0"/>
        </a:p>
      </dgm:t>
    </dgm:pt>
    <dgm:pt modelId="{0C68AAD7-17B5-40D4-98C7-2E8D9810AD02}" type="parTrans" cxnId="{32FB5D76-8F36-4106-B70E-7DC84E314951}">
      <dgm:prSet/>
      <dgm:spPr/>
      <dgm:t>
        <a:bodyPr/>
        <a:lstStyle/>
        <a:p>
          <a:endParaRPr lang="da-DK"/>
        </a:p>
      </dgm:t>
    </dgm:pt>
    <dgm:pt modelId="{4FCEE911-D545-4A2E-8297-F701A5FD41EB}" type="sibTrans" cxnId="{32FB5D76-8F36-4106-B70E-7DC84E314951}">
      <dgm:prSet/>
      <dgm:spPr/>
      <dgm:t>
        <a:bodyPr/>
        <a:lstStyle/>
        <a:p>
          <a:endParaRPr lang="da-DK"/>
        </a:p>
      </dgm:t>
    </dgm:pt>
    <dgm:pt modelId="{B8ED67CF-88ED-43F0-8CAA-B50E03F0FABA}">
      <dgm:prSet phldrT="[Text]">
        <dgm:style>
          <a:lnRef idx="1">
            <a:schemeClr val="accent1"/>
          </a:lnRef>
          <a:fillRef idx="2">
            <a:schemeClr val="accent1"/>
          </a:fillRef>
          <a:effectRef idx="1">
            <a:schemeClr val="accent1"/>
          </a:effectRef>
          <a:fontRef idx="minor">
            <a:schemeClr val="dk1"/>
          </a:fontRef>
        </dgm:style>
      </dgm:prSet>
      <dgm:spPr/>
      <dgm:t>
        <a:bodyPr/>
        <a:lstStyle/>
        <a:p>
          <a:r>
            <a:rPr lang="da-DK" dirty="0" err="1"/>
            <a:t>Continuous</a:t>
          </a:r>
          <a:r>
            <a:rPr lang="da-DK" dirty="0"/>
            <a:t> </a:t>
          </a:r>
          <a:r>
            <a:rPr lang="da-DK" dirty="0" err="1"/>
            <a:t>structural</a:t>
          </a:r>
          <a:r>
            <a:rPr lang="da-DK" dirty="0"/>
            <a:t> </a:t>
          </a:r>
          <a:r>
            <a:rPr lang="da-DK" dirty="0" err="1"/>
            <a:t>shifts</a:t>
          </a:r>
          <a:endParaRPr lang="da-DK" dirty="0"/>
        </a:p>
      </dgm:t>
    </dgm:pt>
    <dgm:pt modelId="{BCD43B47-1C88-49AA-825F-DE73D7F5170F}" type="parTrans" cxnId="{E60BAD5A-BAF0-480C-B1D0-0E6088E7834C}">
      <dgm:prSet/>
      <dgm:spPr/>
      <dgm:t>
        <a:bodyPr/>
        <a:lstStyle/>
        <a:p>
          <a:endParaRPr lang="da-DK"/>
        </a:p>
      </dgm:t>
    </dgm:pt>
    <dgm:pt modelId="{475B0F87-51B0-4C66-9308-3DB3BBA38348}" type="sibTrans" cxnId="{E60BAD5A-BAF0-480C-B1D0-0E6088E7834C}">
      <dgm:prSet/>
      <dgm:spPr/>
      <dgm:t>
        <a:bodyPr/>
        <a:lstStyle/>
        <a:p>
          <a:endParaRPr lang="da-DK"/>
        </a:p>
      </dgm:t>
    </dgm:pt>
    <dgm:pt modelId="{F2F945AE-4971-4B0D-B9D0-B918F35ACF82}">
      <dgm:prSet phldrT="[Text]">
        <dgm:style>
          <a:lnRef idx="1">
            <a:schemeClr val="accent1"/>
          </a:lnRef>
          <a:fillRef idx="2">
            <a:schemeClr val="accent1"/>
          </a:fillRef>
          <a:effectRef idx="1">
            <a:schemeClr val="accent1"/>
          </a:effectRef>
          <a:fontRef idx="minor">
            <a:schemeClr val="dk1"/>
          </a:fontRef>
        </dgm:style>
      </dgm:prSet>
      <dgm:spPr/>
      <dgm:t>
        <a:bodyPr/>
        <a:lstStyle/>
        <a:p>
          <a:r>
            <a:rPr lang="da-DK" dirty="0"/>
            <a:t>Division and re-division</a:t>
          </a:r>
        </a:p>
      </dgm:t>
    </dgm:pt>
    <dgm:pt modelId="{5FF713AB-2869-48F0-B97F-CCD538700F42}" type="parTrans" cxnId="{2C2F8464-FDF5-4079-9224-3F6925F578D5}">
      <dgm:prSet/>
      <dgm:spPr/>
      <dgm:t>
        <a:bodyPr/>
        <a:lstStyle/>
        <a:p>
          <a:endParaRPr lang="da-DK"/>
        </a:p>
      </dgm:t>
    </dgm:pt>
    <dgm:pt modelId="{05BD22FC-8E22-4640-83EF-DA46E11195AD}" type="sibTrans" cxnId="{2C2F8464-FDF5-4079-9224-3F6925F578D5}">
      <dgm:prSet/>
      <dgm:spPr/>
      <dgm:t>
        <a:bodyPr/>
        <a:lstStyle/>
        <a:p>
          <a:endParaRPr lang="da-DK"/>
        </a:p>
      </dgm:t>
    </dgm:pt>
    <dgm:pt modelId="{B1F594DC-952B-4B73-96DD-7D67FF608D59}" type="pres">
      <dgm:prSet presAssocID="{FB24AFC4-2809-4E13-8F7D-5D9E9C4CD8B4}" presName="Name0" presStyleCnt="0">
        <dgm:presLayoutVars>
          <dgm:chMax val="1"/>
          <dgm:dir/>
          <dgm:animLvl val="ctr"/>
          <dgm:resizeHandles val="exact"/>
        </dgm:presLayoutVars>
      </dgm:prSet>
      <dgm:spPr/>
      <dgm:t>
        <a:bodyPr/>
        <a:lstStyle/>
        <a:p>
          <a:endParaRPr lang="da-DK"/>
        </a:p>
      </dgm:t>
    </dgm:pt>
    <dgm:pt modelId="{508404D9-C34F-41D5-9172-C3655201C431}" type="pres">
      <dgm:prSet presAssocID="{597B1C5E-7C24-491E-B312-DF1A1B3D9308}" presName="centerShape" presStyleLbl="node0" presStyleIdx="0" presStyleCnt="1" custLinFactNeighborX="184"/>
      <dgm:spPr/>
      <dgm:t>
        <a:bodyPr/>
        <a:lstStyle/>
        <a:p>
          <a:endParaRPr lang="da-DK"/>
        </a:p>
      </dgm:t>
    </dgm:pt>
    <dgm:pt modelId="{99EBB00A-6F65-41F7-A5B6-16A35CC408DF}" type="pres">
      <dgm:prSet presAssocID="{99FE14BB-3B20-4944-9406-92903E350285}" presName="node" presStyleLbl="node1" presStyleIdx="0" presStyleCnt="4" custScaleX="149020" custScaleY="140013">
        <dgm:presLayoutVars>
          <dgm:bulletEnabled val="1"/>
        </dgm:presLayoutVars>
      </dgm:prSet>
      <dgm:spPr/>
      <dgm:t>
        <a:bodyPr/>
        <a:lstStyle/>
        <a:p>
          <a:endParaRPr lang="da-DK"/>
        </a:p>
      </dgm:t>
    </dgm:pt>
    <dgm:pt modelId="{2824F003-B18C-4524-8F87-B117CD547B4E}" type="pres">
      <dgm:prSet presAssocID="{99FE14BB-3B20-4944-9406-92903E350285}" presName="dummy" presStyleCnt="0"/>
      <dgm:spPr/>
    </dgm:pt>
    <dgm:pt modelId="{DDDBAE1C-22D6-41CE-B330-B949B1653B38}" type="pres">
      <dgm:prSet presAssocID="{10E7F67A-CCFC-4BD7-ACEF-29852B61C390}" presName="sibTrans" presStyleLbl="sibTrans2D1" presStyleIdx="0" presStyleCnt="4"/>
      <dgm:spPr/>
      <dgm:t>
        <a:bodyPr/>
        <a:lstStyle/>
        <a:p>
          <a:endParaRPr lang="da-DK"/>
        </a:p>
      </dgm:t>
    </dgm:pt>
    <dgm:pt modelId="{24D894ED-573E-4EA2-9299-A711E39C5661}" type="pres">
      <dgm:prSet presAssocID="{538E44C7-F9AA-49AC-B235-CA961959F9E0}" presName="node" presStyleLbl="node1" presStyleIdx="1" presStyleCnt="4" custScaleX="145327" custScaleY="149879">
        <dgm:presLayoutVars>
          <dgm:bulletEnabled val="1"/>
        </dgm:presLayoutVars>
      </dgm:prSet>
      <dgm:spPr/>
      <dgm:t>
        <a:bodyPr/>
        <a:lstStyle/>
        <a:p>
          <a:endParaRPr lang="da-DK"/>
        </a:p>
      </dgm:t>
    </dgm:pt>
    <dgm:pt modelId="{8884E8D0-D08B-44C4-90B9-7F22FB4AA3BB}" type="pres">
      <dgm:prSet presAssocID="{538E44C7-F9AA-49AC-B235-CA961959F9E0}" presName="dummy" presStyleCnt="0"/>
      <dgm:spPr/>
    </dgm:pt>
    <dgm:pt modelId="{54622477-2DB8-48E4-97F9-4FDA40C0629A}" type="pres">
      <dgm:prSet presAssocID="{4FCEE911-D545-4A2E-8297-F701A5FD41EB}" presName="sibTrans" presStyleLbl="sibTrans2D1" presStyleIdx="1" presStyleCnt="4"/>
      <dgm:spPr/>
      <dgm:t>
        <a:bodyPr/>
        <a:lstStyle/>
        <a:p>
          <a:endParaRPr lang="da-DK"/>
        </a:p>
      </dgm:t>
    </dgm:pt>
    <dgm:pt modelId="{7328D52A-960B-4A9A-B901-33E880E0AA20}" type="pres">
      <dgm:prSet presAssocID="{B8ED67CF-88ED-43F0-8CAA-B50E03F0FABA}" presName="node" presStyleLbl="node1" presStyleIdx="2" presStyleCnt="4" custScaleX="138073" custScaleY="130739">
        <dgm:presLayoutVars>
          <dgm:bulletEnabled val="1"/>
        </dgm:presLayoutVars>
      </dgm:prSet>
      <dgm:spPr/>
      <dgm:t>
        <a:bodyPr/>
        <a:lstStyle/>
        <a:p>
          <a:endParaRPr lang="da-DK"/>
        </a:p>
      </dgm:t>
    </dgm:pt>
    <dgm:pt modelId="{084D0284-9431-4A0E-98EB-9286CCCACF62}" type="pres">
      <dgm:prSet presAssocID="{B8ED67CF-88ED-43F0-8CAA-B50E03F0FABA}" presName="dummy" presStyleCnt="0"/>
      <dgm:spPr/>
    </dgm:pt>
    <dgm:pt modelId="{C380C759-EFAB-4BB2-97DE-7A5C177268EC}" type="pres">
      <dgm:prSet presAssocID="{475B0F87-51B0-4C66-9308-3DB3BBA38348}" presName="sibTrans" presStyleLbl="sibTrans2D1" presStyleIdx="2" presStyleCnt="4"/>
      <dgm:spPr/>
      <dgm:t>
        <a:bodyPr/>
        <a:lstStyle/>
        <a:p>
          <a:endParaRPr lang="da-DK"/>
        </a:p>
      </dgm:t>
    </dgm:pt>
    <dgm:pt modelId="{EFC6551E-11ED-47D8-947C-165975961A39}" type="pres">
      <dgm:prSet presAssocID="{F2F945AE-4971-4B0D-B9D0-B918F35ACF82}" presName="node" presStyleLbl="node1" presStyleIdx="3" presStyleCnt="4" custScaleX="143791" custScaleY="145379">
        <dgm:presLayoutVars>
          <dgm:bulletEnabled val="1"/>
        </dgm:presLayoutVars>
      </dgm:prSet>
      <dgm:spPr/>
      <dgm:t>
        <a:bodyPr/>
        <a:lstStyle/>
        <a:p>
          <a:endParaRPr lang="da-DK"/>
        </a:p>
      </dgm:t>
    </dgm:pt>
    <dgm:pt modelId="{BE12FBBF-CECF-4299-AB42-3FAB8F275888}" type="pres">
      <dgm:prSet presAssocID="{F2F945AE-4971-4B0D-B9D0-B918F35ACF82}" presName="dummy" presStyleCnt="0"/>
      <dgm:spPr/>
    </dgm:pt>
    <dgm:pt modelId="{8696D0D2-A6D6-4A32-BC0D-0EC165282059}" type="pres">
      <dgm:prSet presAssocID="{05BD22FC-8E22-4640-83EF-DA46E11195AD}" presName="sibTrans" presStyleLbl="sibTrans2D1" presStyleIdx="3" presStyleCnt="4"/>
      <dgm:spPr/>
      <dgm:t>
        <a:bodyPr/>
        <a:lstStyle/>
        <a:p>
          <a:endParaRPr lang="da-DK"/>
        </a:p>
      </dgm:t>
    </dgm:pt>
  </dgm:ptLst>
  <dgm:cxnLst>
    <dgm:cxn modelId="{CDD85353-F53C-44EB-B721-6A0803C59BE7}" type="presOf" srcId="{05BD22FC-8E22-4640-83EF-DA46E11195AD}" destId="{8696D0D2-A6D6-4A32-BC0D-0EC165282059}" srcOrd="0" destOrd="0" presId="urn:microsoft.com/office/officeart/2005/8/layout/radial6"/>
    <dgm:cxn modelId="{24F363A1-4CED-4D5E-ACD2-551956D98404}" srcId="{FB24AFC4-2809-4E13-8F7D-5D9E9C4CD8B4}" destId="{597B1C5E-7C24-491E-B312-DF1A1B3D9308}" srcOrd="0" destOrd="0" parTransId="{00066275-8C5B-47C7-98C0-24611CB82DBC}" sibTransId="{88A38C5F-E475-4969-A179-C9285A67A71D}"/>
    <dgm:cxn modelId="{2609D000-C24F-436A-A7B7-ACE6A7607D2D}" type="presOf" srcId="{597B1C5E-7C24-491E-B312-DF1A1B3D9308}" destId="{508404D9-C34F-41D5-9172-C3655201C431}" srcOrd="0" destOrd="0" presId="urn:microsoft.com/office/officeart/2005/8/layout/radial6"/>
    <dgm:cxn modelId="{4D3D3D75-A87B-4148-B0BA-B0B134A0E5CB}" type="presOf" srcId="{475B0F87-51B0-4C66-9308-3DB3BBA38348}" destId="{C380C759-EFAB-4BB2-97DE-7A5C177268EC}" srcOrd="0" destOrd="0" presId="urn:microsoft.com/office/officeart/2005/8/layout/radial6"/>
    <dgm:cxn modelId="{DDB40E37-FD37-4A03-B90F-A6211CA16C5B}" type="presOf" srcId="{B8ED67CF-88ED-43F0-8CAA-B50E03F0FABA}" destId="{7328D52A-960B-4A9A-B901-33E880E0AA20}" srcOrd="0" destOrd="0" presId="urn:microsoft.com/office/officeart/2005/8/layout/radial6"/>
    <dgm:cxn modelId="{E60BAD5A-BAF0-480C-B1D0-0E6088E7834C}" srcId="{597B1C5E-7C24-491E-B312-DF1A1B3D9308}" destId="{B8ED67CF-88ED-43F0-8CAA-B50E03F0FABA}" srcOrd="2" destOrd="0" parTransId="{BCD43B47-1C88-49AA-825F-DE73D7F5170F}" sibTransId="{475B0F87-51B0-4C66-9308-3DB3BBA38348}"/>
    <dgm:cxn modelId="{2C2F8464-FDF5-4079-9224-3F6925F578D5}" srcId="{597B1C5E-7C24-491E-B312-DF1A1B3D9308}" destId="{F2F945AE-4971-4B0D-B9D0-B918F35ACF82}" srcOrd="3" destOrd="0" parTransId="{5FF713AB-2869-48F0-B97F-CCD538700F42}" sibTransId="{05BD22FC-8E22-4640-83EF-DA46E11195AD}"/>
    <dgm:cxn modelId="{6BB1FD1B-B0B4-4424-B396-56349AFD64F4}" type="presOf" srcId="{F2F945AE-4971-4B0D-B9D0-B918F35ACF82}" destId="{EFC6551E-11ED-47D8-947C-165975961A39}" srcOrd="0" destOrd="0" presId="urn:microsoft.com/office/officeart/2005/8/layout/radial6"/>
    <dgm:cxn modelId="{1869384C-FCC2-4965-9D1E-967988416641}" type="presOf" srcId="{FB24AFC4-2809-4E13-8F7D-5D9E9C4CD8B4}" destId="{B1F594DC-952B-4B73-96DD-7D67FF608D59}" srcOrd="0" destOrd="0" presId="urn:microsoft.com/office/officeart/2005/8/layout/radial6"/>
    <dgm:cxn modelId="{32FB5D76-8F36-4106-B70E-7DC84E314951}" srcId="{597B1C5E-7C24-491E-B312-DF1A1B3D9308}" destId="{538E44C7-F9AA-49AC-B235-CA961959F9E0}" srcOrd="1" destOrd="0" parTransId="{0C68AAD7-17B5-40D4-98C7-2E8D9810AD02}" sibTransId="{4FCEE911-D545-4A2E-8297-F701A5FD41EB}"/>
    <dgm:cxn modelId="{D6A0D793-7DD3-44E9-B1A1-FEE20E61DA29}" type="presOf" srcId="{99FE14BB-3B20-4944-9406-92903E350285}" destId="{99EBB00A-6F65-41F7-A5B6-16A35CC408DF}" srcOrd="0" destOrd="0" presId="urn:microsoft.com/office/officeart/2005/8/layout/radial6"/>
    <dgm:cxn modelId="{2164392B-32AE-43F4-99A9-6B3E9016CE75}" type="presOf" srcId="{10E7F67A-CCFC-4BD7-ACEF-29852B61C390}" destId="{DDDBAE1C-22D6-41CE-B330-B949B1653B38}" srcOrd="0" destOrd="0" presId="urn:microsoft.com/office/officeart/2005/8/layout/radial6"/>
    <dgm:cxn modelId="{7470B2DC-D05D-4FFC-A227-587F450EEAC4}" type="presOf" srcId="{538E44C7-F9AA-49AC-B235-CA961959F9E0}" destId="{24D894ED-573E-4EA2-9299-A711E39C5661}" srcOrd="0" destOrd="0" presId="urn:microsoft.com/office/officeart/2005/8/layout/radial6"/>
    <dgm:cxn modelId="{96CFB8AB-60DF-4F81-9B1E-BC450E646D4D}" type="presOf" srcId="{4FCEE911-D545-4A2E-8297-F701A5FD41EB}" destId="{54622477-2DB8-48E4-97F9-4FDA40C0629A}" srcOrd="0" destOrd="0" presId="urn:microsoft.com/office/officeart/2005/8/layout/radial6"/>
    <dgm:cxn modelId="{4C6F4C89-6839-48DF-92A4-CD14776DD8ED}" srcId="{597B1C5E-7C24-491E-B312-DF1A1B3D9308}" destId="{99FE14BB-3B20-4944-9406-92903E350285}" srcOrd="0" destOrd="0" parTransId="{5EE6EBF1-B92F-42A2-B2F9-5AB2F6B3BD5C}" sibTransId="{10E7F67A-CCFC-4BD7-ACEF-29852B61C390}"/>
    <dgm:cxn modelId="{4934E5BD-0184-4697-A5F1-99EFA7781B53}" type="presParOf" srcId="{B1F594DC-952B-4B73-96DD-7D67FF608D59}" destId="{508404D9-C34F-41D5-9172-C3655201C431}" srcOrd="0" destOrd="0" presId="urn:microsoft.com/office/officeart/2005/8/layout/radial6"/>
    <dgm:cxn modelId="{DF617373-1E90-4E33-9460-8E87C439AE85}" type="presParOf" srcId="{B1F594DC-952B-4B73-96DD-7D67FF608D59}" destId="{99EBB00A-6F65-41F7-A5B6-16A35CC408DF}" srcOrd="1" destOrd="0" presId="urn:microsoft.com/office/officeart/2005/8/layout/radial6"/>
    <dgm:cxn modelId="{D538992E-34A5-404B-BC64-64EAF3405B3E}" type="presParOf" srcId="{B1F594DC-952B-4B73-96DD-7D67FF608D59}" destId="{2824F003-B18C-4524-8F87-B117CD547B4E}" srcOrd="2" destOrd="0" presId="urn:microsoft.com/office/officeart/2005/8/layout/radial6"/>
    <dgm:cxn modelId="{F6D6358D-3F5B-4609-8898-A7CB8BC4AE93}" type="presParOf" srcId="{B1F594DC-952B-4B73-96DD-7D67FF608D59}" destId="{DDDBAE1C-22D6-41CE-B330-B949B1653B38}" srcOrd="3" destOrd="0" presId="urn:microsoft.com/office/officeart/2005/8/layout/radial6"/>
    <dgm:cxn modelId="{A900A67F-6A57-4BB3-8940-1097D8240B82}" type="presParOf" srcId="{B1F594DC-952B-4B73-96DD-7D67FF608D59}" destId="{24D894ED-573E-4EA2-9299-A711E39C5661}" srcOrd="4" destOrd="0" presId="urn:microsoft.com/office/officeart/2005/8/layout/radial6"/>
    <dgm:cxn modelId="{3070CFAD-7BA1-4521-8AF1-9A4A79E790D0}" type="presParOf" srcId="{B1F594DC-952B-4B73-96DD-7D67FF608D59}" destId="{8884E8D0-D08B-44C4-90B9-7F22FB4AA3BB}" srcOrd="5" destOrd="0" presId="urn:microsoft.com/office/officeart/2005/8/layout/radial6"/>
    <dgm:cxn modelId="{58CF08CC-9958-4730-9F6A-DB15DDF4B8F0}" type="presParOf" srcId="{B1F594DC-952B-4B73-96DD-7D67FF608D59}" destId="{54622477-2DB8-48E4-97F9-4FDA40C0629A}" srcOrd="6" destOrd="0" presId="urn:microsoft.com/office/officeart/2005/8/layout/radial6"/>
    <dgm:cxn modelId="{E3B2374E-B611-48F8-80DB-5E85D6C26C18}" type="presParOf" srcId="{B1F594DC-952B-4B73-96DD-7D67FF608D59}" destId="{7328D52A-960B-4A9A-B901-33E880E0AA20}" srcOrd="7" destOrd="0" presId="urn:microsoft.com/office/officeart/2005/8/layout/radial6"/>
    <dgm:cxn modelId="{6D4DCEC6-CF8F-4026-B4B4-F2B86BA39380}" type="presParOf" srcId="{B1F594DC-952B-4B73-96DD-7D67FF608D59}" destId="{084D0284-9431-4A0E-98EB-9286CCCACF62}" srcOrd="8" destOrd="0" presId="urn:microsoft.com/office/officeart/2005/8/layout/radial6"/>
    <dgm:cxn modelId="{56ED1B16-E867-46AF-8BA2-74EB803DEAEC}" type="presParOf" srcId="{B1F594DC-952B-4B73-96DD-7D67FF608D59}" destId="{C380C759-EFAB-4BB2-97DE-7A5C177268EC}" srcOrd="9" destOrd="0" presId="urn:microsoft.com/office/officeart/2005/8/layout/radial6"/>
    <dgm:cxn modelId="{A253C0CE-8C0B-424A-BEBE-1C3EFCC226F9}" type="presParOf" srcId="{B1F594DC-952B-4B73-96DD-7D67FF608D59}" destId="{EFC6551E-11ED-47D8-947C-165975961A39}" srcOrd="10" destOrd="0" presId="urn:microsoft.com/office/officeart/2005/8/layout/radial6"/>
    <dgm:cxn modelId="{783EC525-AD6F-4F40-A61F-326CD5477BBE}" type="presParOf" srcId="{B1F594DC-952B-4B73-96DD-7D67FF608D59}" destId="{BE12FBBF-CECF-4299-AB42-3FAB8F275888}" srcOrd="11" destOrd="0" presId="urn:microsoft.com/office/officeart/2005/8/layout/radial6"/>
    <dgm:cxn modelId="{1F46B737-7A56-448E-85ED-F774E2369C4D}" type="presParOf" srcId="{B1F594DC-952B-4B73-96DD-7D67FF608D59}" destId="{8696D0D2-A6D6-4A32-BC0D-0EC16528205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783137-CDCA-48D2-9436-E805B981D8C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a-DK"/>
        </a:p>
      </dgm:t>
    </dgm:pt>
    <dgm:pt modelId="{09778ABB-6E29-4B6A-BB25-2EF162B0B917}">
      <dgm:prSet phldrT="[Tekst]" custT="1">
        <dgm:style>
          <a:lnRef idx="1">
            <a:schemeClr val="accent3"/>
          </a:lnRef>
          <a:fillRef idx="2">
            <a:schemeClr val="accent3"/>
          </a:fillRef>
          <a:effectRef idx="1">
            <a:schemeClr val="accent3"/>
          </a:effectRef>
          <a:fontRef idx="minor">
            <a:schemeClr val="dk1"/>
          </a:fontRef>
        </dgm:style>
      </dgm:prSet>
      <dgm:spPr/>
      <dgm:t>
        <a:bodyPr/>
        <a:lstStyle/>
        <a:p>
          <a:r>
            <a:rPr lang="en-US" sz="1600" b="1" dirty="0"/>
            <a:t>Emerging powers and the BRICS</a:t>
          </a:r>
          <a:endParaRPr lang="da-DK" sz="1600" b="1" dirty="0"/>
        </a:p>
      </dgm:t>
    </dgm:pt>
    <dgm:pt modelId="{6E2B67CA-DC2F-4690-953C-8A5672A7DF72}" type="parTrans" cxnId="{E012EFD4-2620-46CD-AA3A-AACBDAD35806}">
      <dgm:prSet/>
      <dgm:spPr/>
      <dgm:t>
        <a:bodyPr/>
        <a:lstStyle/>
        <a:p>
          <a:endParaRPr lang="da-DK"/>
        </a:p>
      </dgm:t>
    </dgm:pt>
    <dgm:pt modelId="{4CC392A5-805C-4477-83D6-D9F52682162C}" type="sibTrans" cxnId="{E012EFD4-2620-46CD-AA3A-AACBDAD35806}">
      <dgm:prSet/>
      <dgm:spPr/>
      <dgm:t>
        <a:bodyPr/>
        <a:lstStyle/>
        <a:p>
          <a:endParaRPr lang="da-DK"/>
        </a:p>
      </dgm:t>
    </dgm:pt>
    <dgm:pt modelId="{E7D3D347-335A-4355-8333-8A3FED7F224C}" type="asst">
      <dgm:prSet phldrT="[Tekst]" custT="1">
        <dgm:style>
          <a:lnRef idx="1">
            <a:schemeClr val="accent2"/>
          </a:lnRef>
          <a:fillRef idx="2">
            <a:schemeClr val="accent2"/>
          </a:fillRef>
          <a:effectRef idx="1">
            <a:schemeClr val="accent2"/>
          </a:effectRef>
          <a:fontRef idx="minor">
            <a:schemeClr val="dk1"/>
          </a:fontRef>
        </dgm:style>
      </dgm:prSet>
      <dgm:spPr/>
      <dgm:t>
        <a:bodyPr/>
        <a:lstStyle/>
        <a:p>
          <a:r>
            <a:rPr lang="da-DK" sz="1400" b="1" dirty="0" err="1"/>
            <a:t>hegemony</a:t>
          </a:r>
          <a:endParaRPr lang="da-DK" sz="1400" b="1" dirty="0"/>
        </a:p>
      </dgm:t>
    </dgm:pt>
    <dgm:pt modelId="{0D6AD397-2067-4F70-8BAF-FCC479171F5E}" type="parTrans" cxnId="{7E4EF2A9-F819-4A25-B215-B9B7293DF8BE}">
      <dgm:prSet/>
      <dgm:spPr/>
      <dgm:t>
        <a:bodyPr/>
        <a:lstStyle/>
        <a:p>
          <a:endParaRPr lang="da-DK"/>
        </a:p>
      </dgm:t>
    </dgm:pt>
    <dgm:pt modelId="{08C72A2C-CCE6-45E6-852A-0CB103809D3D}" type="sibTrans" cxnId="{7E4EF2A9-F819-4A25-B215-B9B7293DF8BE}">
      <dgm:prSet/>
      <dgm:spPr/>
      <dgm:t>
        <a:bodyPr/>
        <a:lstStyle/>
        <a:p>
          <a:endParaRPr lang="da-DK"/>
        </a:p>
      </dgm:t>
    </dgm:pt>
    <dgm:pt modelId="{BD1EBD3D-5240-4FE6-BD96-47BE2A01D487}">
      <dgm:prSet phldrT="[Tekst]">
        <dgm:style>
          <a:lnRef idx="1">
            <a:schemeClr val="accent1"/>
          </a:lnRef>
          <a:fillRef idx="2">
            <a:schemeClr val="accent1"/>
          </a:fillRef>
          <a:effectRef idx="1">
            <a:schemeClr val="accent1"/>
          </a:effectRef>
          <a:fontRef idx="minor">
            <a:schemeClr val="dk1"/>
          </a:fontRef>
        </dgm:style>
      </dgm:prSet>
      <dgm:spPr/>
      <dgm:t>
        <a:bodyPr/>
        <a:lstStyle/>
        <a:p>
          <a:r>
            <a:rPr lang="en-US" b="1" dirty="0"/>
            <a:t>Realism</a:t>
          </a:r>
        </a:p>
        <a:p>
          <a:r>
            <a:rPr lang="en-US" dirty="0"/>
            <a:t>hegemony as the dominance by one leading state in interstate relations</a:t>
          </a:r>
          <a:endParaRPr lang="da-DK" dirty="0"/>
        </a:p>
        <a:p>
          <a:r>
            <a:rPr lang="en-US" dirty="0"/>
            <a:t>“hegemonic stability”. </a:t>
          </a:r>
        </a:p>
        <a:p>
          <a:r>
            <a:rPr lang="en-US" dirty="0"/>
            <a:t>“power transition theory”</a:t>
          </a:r>
        </a:p>
        <a:p>
          <a:r>
            <a:rPr lang="en-US" dirty="0"/>
            <a:t>Counter-hegemony</a:t>
          </a:r>
          <a:endParaRPr lang="da-DK" dirty="0"/>
        </a:p>
      </dgm:t>
    </dgm:pt>
    <dgm:pt modelId="{EE81E849-D054-43C4-9B30-A9B8FCFD62AA}" type="parTrans" cxnId="{1AA0E9E9-B2F6-4F9B-91F6-A5C36AEA0FC8}">
      <dgm:prSet/>
      <dgm:spPr/>
      <dgm:t>
        <a:bodyPr/>
        <a:lstStyle/>
        <a:p>
          <a:endParaRPr lang="da-DK"/>
        </a:p>
      </dgm:t>
    </dgm:pt>
    <dgm:pt modelId="{225E873A-EA83-454D-B30F-4D72E0FD0FD5}" type="sibTrans" cxnId="{1AA0E9E9-B2F6-4F9B-91F6-A5C36AEA0FC8}">
      <dgm:prSet/>
      <dgm:spPr/>
      <dgm:t>
        <a:bodyPr/>
        <a:lstStyle/>
        <a:p>
          <a:endParaRPr lang="da-DK"/>
        </a:p>
      </dgm:t>
    </dgm:pt>
    <dgm:pt modelId="{1BA275EF-6812-49BA-8341-9D71A0B10EE1}">
      <dgm:prSet phldrT="[Tekst]">
        <dgm:style>
          <a:lnRef idx="1">
            <a:schemeClr val="accent1"/>
          </a:lnRef>
          <a:fillRef idx="2">
            <a:schemeClr val="accent1"/>
          </a:fillRef>
          <a:effectRef idx="1">
            <a:schemeClr val="accent1"/>
          </a:effectRef>
          <a:fontRef idx="minor">
            <a:schemeClr val="dk1"/>
          </a:fontRef>
        </dgm:style>
      </dgm:prSet>
      <dgm:spPr/>
      <dgm:t>
        <a:bodyPr/>
        <a:lstStyle/>
        <a:p>
          <a:r>
            <a:rPr lang="en-US" b="1" dirty="0"/>
            <a:t>Liberalism</a:t>
          </a:r>
        </a:p>
        <a:p>
          <a:r>
            <a:rPr lang="en-US" dirty="0"/>
            <a:t>hegemony as being embedded in the interactions of each individual at the bottom, and in the norms and values of international institutions as rule-settlers at the top</a:t>
          </a:r>
        </a:p>
        <a:p>
          <a:r>
            <a:rPr lang="en-US" dirty="0"/>
            <a:t>A </a:t>
          </a:r>
          <a:r>
            <a:rPr lang="da-DK" dirty="0" err="1"/>
            <a:t>byproduct</a:t>
          </a:r>
          <a:r>
            <a:rPr lang="da-DK" dirty="0"/>
            <a:t> of the </a:t>
          </a:r>
          <a:r>
            <a:rPr lang="da-DK" dirty="0" err="1"/>
            <a:t>existing</a:t>
          </a:r>
          <a:r>
            <a:rPr lang="da-DK" dirty="0"/>
            <a:t> system</a:t>
          </a:r>
        </a:p>
      </dgm:t>
    </dgm:pt>
    <dgm:pt modelId="{56AE2C60-3F68-4271-B4D7-4C6246142AF2}" type="parTrans" cxnId="{A25CD5F4-A72C-4B7E-9DFA-33A9FA486BBE}">
      <dgm:prSet/>
      <dgm:spPr/>
      <dgm:t>
        <a:bodyPr/>
        <a:lstStyle/>
        <a:p>
          <a:endParaRPr lang="da-DK"/>
        </a:p>
      </dgm:t>
    </dgm:pt>
    <dgm:pt modelId="{5B55D1DE-52BB-4612-B610-7592AAF60398}" type="sibTrans" cxnId="{A25CD5F4-A72C-4B7E-9DFA-33A9FA486BBE}">
      <dgm:prSet/>
      <dgm:spPr/>
      <dgm:t>
        <a:bodyPr/>
        <a:lstStyle/>
        <a:p>
          <a:endParaRPr lang="da-DK"/>
        </a:p>
      </dgm:t>
    </dgm:pt>
    <dgm:pt modelId="{EA361358-358F-49FE-90E4-55EEA82AEF6C}">
      <dgm:prSet phldrT="[Tekst]">
        <dgm:style>
          <a:lnRef idx="1">
            <a:schemeClr val="accent1"/>
          </a:lnRef>
          <a:fillRef idx="2">
            <a:schemeClr val="accent1"/>
          </a:fillRef>
          <a:effectRef idx="1">
            <a:schemeClr val="accent1"/>
          </a:effectRef>
          <a:fontRef idx="minor">
            <a:schemeClr val="dk1"/>
          </a:fontRef>
        </dgm:style>
      </dgm:prSet>
      <dgm:spPr/>
      <dgm:t>
        <a:bodyPr/>
        <a:lstStyle/>
        <a:p>
          <a:r>
            <a:rPr lang="en-US" b="1" dirty="0"/>
            <a:t>Constructivism</a:t>
          </a:r>
        </a:p>
        <a:p>
          <a:r>
            <a:rPr lang="en-US" dirty="0"/>
            <a:t>the dual construct of both their material weight and their symbolic value, a shared creed in their transformative potential to make changes in world order in general and global institutions in particular</a:t>
          </a:r>
          <a:endParaRPr lang="da-DK" dirty="0"/>
        </a:p>
      </dgm:t>
    </dgm:pt>
    <dgm:pt modelId="{CC94296F-260F-46E1-825F-75A1591B7D3B}" type="parTrans" cxnId="{41ED17C2-5723-4D41-AB84-70CEC6E5DEBD}">
      <dgm:prSet/>
      <dgm:spPr/>
      <dgm:t>
        <a:bodyPr/>
        <a:lstStyle/>
        <a:p>
          <a:endParaRPr lang="da-DK"/>
        </a:p>
      </dgm:t>
    </dgm:pt>
    <dgm:pt modelId="{2805BEED-711F-4590-8A92-2C2053642CE4}" type="sibTrans" cxnId="{41ED17C2-5723-4D41-AB84-70CEC6E5DEBD}">
      <dgm:prSet/>
      <dgm:spPr/>
      <dgm:t>
        <a:bodyPr/>
        <a:lstStyle/>
        <a:p>
          <a:endParaRPr lang="da-DK"/>
        </a:p>
      </dgm:t>
    </dgm:pt>
    <dgm:pt modelId="{502A4CC7-70C6-4A64-94F0-45AC65BB21AD}">
      <dgm:prSet>
        <dgm:style>
          <a:lnRef idx="1">
            <a:schemeClr val="accent1"/>
          </a:lnRef>
          <a:fillRef idx="2">
            <a:schemeClr val="accent1"/>
          </a:fillRef>
          <a:effectRef idx="1">
            <a:schemeClr val="accent1"/>
          </a:effectRef>
          <a:fontRef idx="minor">
            <a:schemeClr val="dk1"/>
          </a:fontRef>
        </dgm:style>
      </dgm:prSet>
      <dgm:spPr/>
      <dgm:t>
        <a:bodyPr/>
        <a:lstStyle/>
        <a:p>
          <a:r>
            <a:rPr lang="en-US" b="1" dirty="0"/>
            <a:t>World system theory/Marxist critical school</a:t>
          </a:r>
        </a:p>
        <a:p>
          <a:r>
            <a:rPr lang="en-US" dirty="0"/>
            <a:t>hegemony emphasizes state-based class and material forms of a hegemony which is shaped and maintained by a global division of labor  that constantly generates and regenerates unequal exchange.</a:t>
          </a:r>
        </a:p>
        <a:p>
          <a:r>
            <a:rPr lang="da-DK" dirty="0" err="1"/>
            <a:t>Capitalist</a:t>
          </a:r>
          <a:r>
            <a:rPr lang="da-DK" dirty="0"/>
            <a:t> </a:t>
          </a:r>
          <a:r>
            <a:rPr lang="da-DK" dirty="0" err="1"/>
            <a:t>class</a:t>
          </a:r>
          <a:r>
            <a:rPr lang="da-DK" dirty="0"/>
            <a:t> as the </a:t>
          </a:r>
          <a:r>
            <a:rPr lang="da-DK" dirty="0" err="1"/>
            <a:t>focus</a:t>
          </a:r>
          <a:r>
            <a:rPr lang="da-DK" dirty="0"/>
            <a:t> of unit of </a:t>
          </a:r>
          <a:r>
            <a:rPr lang="da-DK" dirty="0" err="1"/>
            <a:t>analysis</a:t>
          </a:r>
          <a:endParaRPr lang="da-DK" dirty="0"/>
        </a:p>
      </dgm:t>
    </dgm:pt>
    <dgm:pt modelId="{7D683920-093E-40D4-B624-4BD8CC1083AC}" type="parTrans" cxnId="{2BCE773F-237A-4E90-889D-0EFFE16DEE8F}">
      <dgm:prSet/>
      <dgm:spPr/>
      <dgm:t>
        <a:bodyPr/>
        <a:lstStyle/>
        <a:p>
          <a:endParaRPr lang="da-DK"/>
        </a:p>
      </dgm:t>
    </dgm:pt>
    <dgm:pt modelId="{8FC6AEDA-D3A3-4564-B3B2-0759E34ED167}" type="sibTrans" cxnId="{2BCE773F-237A-4E90-889D-0EFFE16DEE8F}">
      <dgm:prSet/>
      <dgm:spPr/>
      <dgm:t>
        <a:bodyPr/>
        <a:lstStyle/>
        <a:p>
          <a:endParaRPr lang="da-DK"/>
        </a:p>
      </dgm:t>
    </dgm:pt>
    <dgm:pt modelId="{91969E55-F309-4769-B62F-93BE85435194}" type="pres">
      <dgm:prSet presAssocID="{6F783137-CDCA-48D2-9436-E805B981D8CB}" presName="hierChild1" presStyleCnt="0">
        <dgm:presLayoutVars>
          <dgm:orgChart val="1"/>
          <dgm:chPref val="1"/>
          <dgm:dir/>
          <dgm:animOne val="branch"/>
          <dgm:animLvl val="lvl"/>
          <dgm:resizeHandles/>
        </dgm:presLayoutVars>
      </dgm:prSet>
      <dgm:spPr/>
      <dgm:t>
        <a:bodyPr/>
        <a:lstStyle/>
        <a:p>
          <a:endParaRPr lang="da-DK"/>
        </a:p>
      </dgm:t>
    </dgm:pt>
    <dgm:pt modelId="{66A79E99-5A78-4A94-BA8A-239D5F33FBFD}" type="pres">
      <dgm:prSet presAssocID="{09778ABB-6E29-4B6A-BB25-2EF162B0B917}" presName="hierRoot1" presStyleCnt="0">
        <dgm:presLayoutVars>
          <dgm:hierBranch val="init"/>
        </dgm:presLayoutVars>
      </dgm:prSet>
      <dgm:spPr/>
    </dgm:pt>
    <dgm:pt modelId="{CA88DA28-3513-484F-9A65-D7163FAAFB06}" type="pres">
      <dgm:prSet presAssocID="{09778ABB-6E29-4B6A-BB25-2EF162B0B917}" presName="rootComposite1" presStyleCnt="0"/>
      <dgm:spPr/>
    </dgm:pt>
    <dgm:pt modelId="{CA473FFC-9316-4FDF-92DB-4CDF9E2E5B79}" type="pres">
      <dgm:prSet presAssocID="{09778ABB-6E29-4B6A-BB25-2EF162B0B917}" presName="rootText1" presStyleLbl="node0" presStyleIdx="0" presStyleCnt="1" custScaleX="170698" custScaleY="64172">
        <dgm:presLayoutVars>
          <dgm:chPref val="3"/>
        </dgm:presLayoutVars>
      </dgm:prSet>
      <dgm:spPr/>
      <dgm:t>
        <a:bodyPr/>
        <a:lstStyle/>
        <a:p>
          <a:endParaRPr lang="da-DK"/>
        </a:p>
      </dgm:t>
    </dgm:pt>
    <dgm:pt modelId="{5C9483DD-2A32-4493-955E-1508E6BF77BC}" type="pres">
      <dgm:prSet presAssocID="{09778ABB-6E29-4B6A-BB25-2EF162B0B917}" presName="rootConnector1" presStyleLbl="node1" presStyleIdx="0" presStyleCnt="0"/>
      <dgm:spPr/>
      <dgm:t>
        <a:bodyPr/>
        <a:lstStyle/>
        <a:p>
          <a:endParaRPr lang="da-DK"/>
        </a:p>
      </dgm:t>
    </dgm:pt>
    <dgm:pt modelId="{97948CC9-8B86-4497-A198-88E17EF6697F}" type="pres">
      <dgm:prSet presAssocID="{09778ABB-6E29-4B6A-BB25-2EF162B0B917}" presName="hierChild2" presStyleCnt="0"/>
      <dgm:spPr/>
    </dgm:pt>
    <dgm:pt modelId="{90788D1F-004D-44BF-BC04-9D29CEB6DB9C}" type="pres">
      <dgm:prSet presAssocID="{EE81E849-D054-43C4-9B30-A9B8FCFD62AA}" presName="Name37" presStyleLbl="parChTrans1D2" presStyleIdx="0" presStyleCnt="5"/>
      <dgm:spPr/>
      <dgm:t>
        <a:bodyPr/>
        <a:lstStyle/>
        <a:p>
          <a:endParaRPr lang="da-DK"/>
        </a:p>
      </dgm:t>
    </dgm:pt>
    <dgm:pt modelId="{22E79B9A-7BA4-48E3-9D27-2D01332F25F2}" type="pres">
      <dgm:prSet presAssocID="{BD1EBD3D-5240-4FE6-BD96-47BE2A01D487}" presName="hierRoot2" presStyleCnt="0">
        <dgm:presLayoutVars>
          <dgm:hierBranch val="init"/>
        </dgm:presLayoutVars>
      </dgm:prSet>
      <dgm:spPr/>
    </dgm:pt>
    <dgm:pt modelId="{36215356-10A0-4FFB-9FCA-5C1BB918185C}" type="pres">
      <dgm:prSet presAssocID="{BD1EBD3D-5240-4FE6-BD96-47BE2A01D487}" presName="rootComposite" presStyleCnt="0"/>
      <dgm:spPr/>
    </dgm:pt>
    <dgm:pt modelId="{407E570B-DB0F-4D59-8791-DA164CDD0AA2}" type="pres">
      <dgm:prSet presAssocID="{BD1EBD3D-5240-4FE6-BD96-47BE2A01D487}" presName="rootText" presStyleLbl="node2" presStyleIdx="0" presStyleCnt="4" custScaleY="238259">
        <dgm:presLayoutVars>
          <dgm:chPref val="3"/>
        </dgm:presLayoutVars>
      </dgm:prSet>
      <dgm:spPr/>
      <dgm:t>
        <a:bodyPr/>
        <a:lstStyle/>
        <a:p>
          <a:endParaRPr lang="da-DK"/>
        </a:p>
      </dgm:t>
    </dgm:pt>
    <dgm:pt modelId="{793844B1-D278-4970-BD66-CF83C61DECDA}" type="pres">
      <dgm:prSet presAssocID="{BD1EBD3D-5240-4FE6-BD96-47BE2A01D487}" presName="rootConnector" presStyleLbl="node2" presStyleIdx="0" presStyleCnt="4"/>
      <dgm:spPr/>
      <dgm:t>
        <a:bodyPr/>
        <a:lstStyle/>
        <a:p>
          <a:endParaRPr lang="da-DK"/>
        </a:p>
      </dgm:t>
    </dgm:pt>
    <dgm:pt modelId="{6FE4EB41-983B-4A05-A2D6-5B5E8CCD1EE8}" type="pres">
      <dgm:prSet presAssocID="{BD1EBD3D-5240-4FE6-BD96-47BE2A01D487}" presName="hierChild4" presStyleCnt="0"/>
      <dgm:spPr/>
    </dgm:pt>
    <dgm:pt modelId="{D0B1B59A-692F-4BAB-8571-1A69B040908B}" type="pres">
      <dgm:prSet presAssocID="{BD1EBD3D-5240-4FE6-BD96-47BE2A01D487}" presName="hierChild5" presStyleCnt="0"/>
      <dgm:spPr/>
    </dgm:pt>
    <dgm:pt modelId="{E3EC5C88-DC3F-4B7E-B60F-ED87EC1822DD}" type="pres">
      <dgm:prSet presAssocID="{56AE2C60-3F68-4271-B4D7-4C6246142AF2}" presName="Name37" presStyleLbl="parChTrans1D2" presStyleIdx="1" presStyleCnt="5"/>
      <dgm:spPr/>
      <dgm:t>
        <a:bodyPr/>
        <a:lstStyle/>
        <a:p>
          <a:endParaRPr lang="da-DK"/>
        </a:p>
      </dgm:t>
    </dgm:pt>
    <dgm:pt modelId="{E7F5A6FA-5633-4B15-89F3-BDE767F88889}" type="pres">
      <dgm:prSet presAssocID="{1BA275EF-6812-49BA-8341-9D71A0B10EE1}" presName="hierRoot2" presStyleCnt="0">
        <dgm:presLayoutVars>
          <dgm:hierBranch val="init"/>
        </dgm:presLayoutVars>
      </dgm:prSet>
      <dgm:spPr/>
    </dgm:pt>
    <dgm:pt modelId="{FB9B55B7-BCF5-46F8-B427-AB6580D1DAA0}" type="pres">
      <dgm:prSet presAssocID="{1BA275EF-6812-49BA-8341-9D71A0B10EE1}" presName="rootComposite" presStyleCnt="0"/>
      <dgm:spPr/>
    </dgm:pt>
    <dgm:pt modelId="{67FE4BE1-534C-40E7-B891-A51EE73A89DF}" type="pres">
      <dgm:prSet presAssocID="{1BA275EF-6812-49BA-8341-9D71A0B10EE1}" presName="rootText" presStyleLbl="node2" presStyleIdx="1" presStyleCnt="4" custScaleY="238259">
        <dgm:presLayoutVars>
          <dgm:chPref val="3"/>
        </dgm:presLayoutVars>
      </dgm:prSet>
      <dgm:spPr/>
      <dgm:t>
        <a:bodyPr/>
        <a:lstStyle/>
        <a:p>
          <a:endParaRPr lang="da-DK"/>
        </a:p>
      </dgm:t>
    </dgm:pt>
    <dgm:pt modelId="{88BBEA4F-BCCD-4641-B7AE-B681382267A6}" type="pres">
      <dgm:prSet presAssocID="{1BA275EF-6812-49BA-8341-9D71A0B10EE1}" presName="rootConnector" presStyleLbl="node2" presStyleIdx="1" presStyleCnt="4"/>
      <dgm:spPr/>
      <dgm:t>
        <a:bodyPr/>
        <a:lstStyle/>
        <a:p>
          <a:endParaRPr lang="da-DK"/>
        </a:p>
      </dgm:t>
    </dgm:pt>
    <dgm:pt modelId="{E2D438B4-A223-4288-A87A-625C87251D49}" type="pres">
      <dgm:prSet presAssocID="{1BA275EF-6812-49BA-8341-9D71A0B10EE1}" presName="hierChild4" presStyleCnt="0"/>
      <dgm:spPr/>
    </dgm:pt>
    <dgm:pt modelId="{9D83C935-B7FE-474A-ADD9-46A02A3696C5}" type="pres">
      <dgm:prSet presAssocID="{1BA275EF-6812-49BA-8341-9D71A0B10EE1}" presName="hierChild5" presStyleCnt="0"/>
      <dgm:spPr/>
    </dgm:pt>
    <dgm:pt modelId="{622BB295-4FEB-4E3D-92C0-F12634A7131C}" type="pres">
      <dgm:prSet presAssocID="{CC94296F-260F-46E1-825F-75A1591B7D3B}" presName="Name37" presStyleLbl="parChTrans1D2" presStyleIdx="2" presStyleCnt="5"/>
      <dgm:spPr/>
      <dgm:t>
        <a:bodyPr/>
        <a:lstStyle/>
        <a:p>
          <a:endParaRPr lang="da-DK"/>
        </a:p>
      </dgm:t>
    </dgm:pt>
    <dgm:pt modelId="{E2A25B9C-71B9-45A2-AA49-6BA6309C4E69}" type="pres">
      <dgm:prSet presAssocID="{EA361358-358F-49FE-90E4-55EEA82AEF6C}" presName="hierRoot2" presStyleCnt="0">
        <dgm:presLayoutVars>
          <dgm:hierBranch val="init"/>
        </dgm:presLayoutVars>
      </dgm:prSet>
      <dgm:spPr/>
    </dgm:pt>
    <dgm:pt modelId="{A804B1E7-4CAB-4BAE-AE96-48B35488EA6B}" type="pres">
      <dgm:prSet presAssocID="{EA361358-358F-49FE-90E4-55EEA82AEF6C}" presName="rootComposite" presStyleCnt="0"/>
      <dgm:spPr/>
    </dgm:pt>
    <dgm:pt modelId="{D19E6285-303C-4F60-90D2-CF126A7FC803}" type="pres">
      <dgm:prSet presAssocID="{EA361358-358F-49FE-90E4-55EEA82AEF6C}" presName="rootText" presStyleLbl="node2" presStyleIdx="2" presStyleCnt="4" custScaleY="238259">
        <dgm:presLayoutVars>
          <dgm:chPref val="3"/>
        </dgm:presLayoutVars>
      </dgm:prSet>
      <dgm:spPr/>
      <dgm:t>
        <a:bodyPr/>
        <a:lstStyle/>
        <a:p>
          <a:endParaRPr lang="da-DK"/>
        </a:p>
      </dgm:t>
    </dgm:pt>
    <dgm:pt modelId="{4EFADB62-5C12-45B1-B335-1AF0A9E42CC6}" type="pres">
      <dgm:prSet presAssocID="{EA361358-358F-49FE-90E4-55EEA82AEF6C}" presName="rootConnector" presStyleLbl="node2" presStyleIdx="2" presStyleCnt="4"/>
      <dgm:spPr/>
      <dgm:t>
        <a:bodyPr/>
        <a:lstStyle/>
        <a:p>
          <a:endParaRPr lang="da-DK"/>
        </a:p>
      </dgm:t>
    </dgm:pt>
    <dgm:pt modelId="{B71276A5-8337-49F8-BED7-025D0A9FFBB5}" type="pres">
      <dgm:prSet presAssocID="{EA361358-358F-49FE-90E4-55EEA82AEF6C}" presName="hierChild4" presStyleCnt="0"/>
      <dgm:spPr/>
    </dgm:pt>
    <dgm:pt modelId="{AE851BF2-063E-47D1-B448-BBF505B854F4}" type="pres">
      <dgm:prSet presAssocID="{EA361358-358F-49FE-90E4-55EEA82AEF6C}" presName="hierChild5" presStyleCnt="0"/>
      <dgm:spPr/>
    </dgm:pt>
    <dgm:pt modelId="{A61A58B5-D87C-4905-83BB-5BB461CB4E38}" type="pres">
      <dgm:prSet presAssocID="{7D683920-093E-40D4-B624-4BD8CC1083AC}" presName="Name37" presStyleLbl="parChTrans1D2" presStyleIdx="3" presStyleCnt="5"/>
      <dgm:spPr/>
      <dgm:t>
        <a:bodyPr/>
        <a:lstStyle/>
        <a:p>
          <a:endParaRPr lang="da-DK"/>
        </a:p>
      </dgm:t>
    </dgm:pt>
    <dgm:pt modelId="{2F79418D-D31B-412A-B46D-690098EFCE42}" type="pres">
      <dgm:prSet presAssocID="{502A4CC7-70C6-4A64-94F0-45AC65BB21AD}" presName="hierRoot2" presStyleCnt="0">
        <dgm:presLayoutVars>
          <dgm:hierBranch val="init"/>
        </dgm:presLayoutVars>
      </dgm:prSet>
      <dgm:spPr/>
    </dgm:pt>
    <dgm:pt modelId="{F10DEB63-7985-4869-8DD3-65D10B0F9AF5}" type="pres">
      <dgm:prSet presAssocID="{502A4CC7-70C6-4A64-94F0-45AC65BB21AD}" presName="rootComposite" presStyleCnt="0"/>
      <dgm:spPr/>
    </dgm:pt>
    <dgm:pt modelId="{76222CC5-A9FB-4518-9E93-3AFA0360635A}" type="pres">
      <dgm:prSet presAssocID="{502A4CC7-70C6-4A64-94F0-45AC65BB21AD}" presName="rootText" presStyleLbl="node2" presStyleIdx="3" presStyleCnt="4" custScaleX="139445" custScaleY="242434">
        <dgm:presLayoutVars>
          <dgm:chPref val="3"/>
        </dgm:presLayoutVars>
      </dgm:prSet>
      <dgm:spPr/>
      <dgm:t>
        <a:bodyPr/>
        <a:lstStyle/>
        <a:p>
          <a:endParaRPr lang="da-DK"/>
        </a:p>
      </dgm:t>
    </dgm:pt>
    <dgm:pt modelId="{02215E1E-5BE3-4F5D-AD9D-A275EF629A74}" type="pres">
      <dgm:prSet presAssocID="{502A4CC7-70C6-4A64-94F0-45AC65BB21AD}" presName="rootConnector" presStyleLbl="node2" presStyleIdx="3" presStyleCnt="4"/>
      <dgm:spPr/>
      <dgm:t>
        <a:bodyPr/>
        <a:lstStyle/>
        <a:p>
          <a:endParaRPr lang="da-DK"/>
        </a:p>
      </dgm:t>
    </dgm:pt>
    <dgm:pt modelId="{5887AE79-781F-4041-B585-7F27F2680A80}" type="pres">
      <dgm:prSet presAssocID="{502A4CC7-70C6-4A64-94F0-45AC65BB21AD}" presName="hierChild4" presStyleCnt="0"/>
      <dgm:spPr/>
    </dgm:pt>
    <dgm:pt modelId="{D294B966-DEAA-4064-B569-F93AC46FE286}" type="pres">
      <dgm:prSet presAssocID="{502A4CC7-70C6-4A64-94F0-45AC65BB21AD}" presName="hierChild5" presStyleCnt="0"/>
      <dgm:spPr/>
    </dgm:pt>
    <dgm:pt modelId="{EED0EAC9-EE90-474B-A88A-F2EE981D7D2F}" type="pres">
      <dgm:prSet presAssocID="{09778ABB-6E29-4B6A-BB25-2EF162B0B917}" presName="hierChild3" presStyleCnt="0"/>
      <dgm:spPr/>
    </dgm:pt>
    <dgm:pt modelId="{C60F088A-924E-4C77-970B-BAB1D093BE49}" type="pres">
      <dgm:prSet presAssocID="{0D6AD397-2067-4F70-8BAF-FCC479171F5E}" presName="Name111" presStyleLbl="parChTrans1D2" presStyleIdx="4" presStyleCnt="5"/>
      <dgm:spPr/>
      <dgm:t>
        <a:bodyPr/>
        <a:lstStyle/>
        <a:p>
          <a:endParaRPr lang="da-DK"/>
        </a:p>
      </dgm:t>
    </dgm:pt>
    <dgm:pt modelId="{CA470BBD-6D67-4110-9623-C55263FAE536}" type="pres">
      <dgm:prSet presAssocID="{E7D3D347-335A-4355-8333-8A3FED7F224C}" presName="hierRoot3" presStyleCnt="0">
        <dgm:presLayoutVars>
          <dgm:hierBranch val="init"/>
        </dgm:presLayoutVars>
      </dgm:prSet>
      <dgm:spPr/>
    </dgm:pt>
    <dgm:pt modelId="{6F14B292-3A8A-4025-B949-DBCB7ACA6848}" type="pres">
      <dgm:prSet presAssocID="{E7D3D347-335A-4355-8333-8A3FED7F224C}" presName="rootComposite3" presStyleCnt="0"/>
      <dgm:spPr/>
    </dgm:pt>
    <dgm:pt modelId="{002287E7-BA1B-4B34-ADAE-6D488259C441}" type="pres">
      <dgm:prSet presAssocID="{E7D3D347-335A-4355-8333-8A3FED7F224C}" presName="rootText3" presStyleLbl="asst1" presStyleIdx="0" presStyleCnt="1" custScaleX="81350" custScaleY="63304">
        <dgm:presLayoutVars>
          <dgm:chPref val="3"/>
        </dgm:presLayoutVars>
      </dgm:prSet>
      <dgm:spPr/>
      <dgm:t>
        <a:bodyPr/>
        <a:lstStyle/>
        <a:p>
          <a:endParaRPr lang="da-DK"/>
        </a:p>
      </dgm:t>
    </dgm:pt>
    <dgm:pt modelId="{FF1D997D-9482-4BBD-947C-80576E965670}" type="pres">
      <dgm:prSet presAssocID="{E7D3D347-335A-4355-8333-8A3FED7F224C}" presName="rootConnector3" presStyleLbl="asst1" presStyleIdx="0" presStyleCnt="1"/>
      <dgm:spPr/>
      <dgm:t>
        <a:bodyPr/>
        <a:lstStyle/>
        <a:p>
          <a:endParaRPr lang="da-DK"/>
        </a:p>
      </dgm:t>
    </dgm:pt>
    <dgm:pt modelId="{B031FED8-B6DC-4921-9DEF-9B82F467E93C}" type="pres">
      <dgm:prSet presAssocID="{E7D3D347-335A-4355-8333-8A3FED7F224C}" presName="hierChild6" presStyleCnt="0"/>
      <dgm:spPr/>
    </dgm:pt>
    <dgm:pt modelId="{A4941F0A-42FC-49BA-BDE4-9C3E2BA07D44}" type="pres">
      <dgm:prSet presAssocID="{E7D3D347-335A-4355-8333-8A3FED7F224C}" presName="hierChild7" presStyleCnt="0"/>
      <dgm:spPr/>
    </dgm:pt>
  </dgm:ptLst>
  <dgm:cxnLst>
    <dgm:cxn modelId="{C5462D25-D05A-4AC5-9F82-B8F1E9951A0A}" type="presOf" srcId="{502A4CC7-70C6-4A64-94F0-45AC65BB21AD}" destId="{76222CC5-A9FB-4518-9E93-3AFA0360635A}" srcOrd="0" destOrd="0" presId="urn:microsoft.com/office/officeart/2005/8/layout/orgChart1"/>
    <dgm:cxn modelId="{07C5738B-D116-4F04-A01C-50E566C3A763}" type="presOf" srcId="{EA361358-358F-49FE-90E4-55EEA82AEF6C}" destId="{D19E6285-303C-4F60-90D2-CF126A7FC803}" srcOrd="0" destOrd="0" presId="urn:microsoft.com/office/officeart/2005/8/layout/orgChart1"/>
    <dgm:cxn modelId="{1AA0E9E9-B2F6-4F9B-91F6-A5C36AEA0FC8}" srcId="{09778ABB-6E29-4B6A-BB25-2EF162B0B917}" destId="{BD1EBD3D-5240-4FE6-BD96-47BE2A01D487}" srcOrd="1" destOrd="0" parTransId="{EE81E849-D054-43C4-9B30-A9B8FCFD62AA}" sibTransId="{225E873A-EA83-454D-B30F-4D72E0FD0FD5}"/>
    <dgm:cxn modelId="{2BCE773F-237A-4E90-889D-0EFFE16DEE8F}" srcId="{09778ABB-6E29-4B6A-BB25-2EF162B0B917}" destId="{502A4CC7-70C6-4A64-94F0-45AC65BB21AD}" srcOrd="4" destOrd="0" parTransId="{7D683920-093E-40D4-B624-4BD8CC1083AC}" sibTransId="{8FC6AEDA-D3A3-4564-B3B2-0759E34ED167}"/>
    <dgm:cxn modelId="{84AD439B-F5C5-4687-A25C-678FB3F783C2}" type="presOf" srcId="{BD1EBD3D-5240-4FE6-BD96-47BE2A01D487}" destId="{407E570B-DB0F-4D59-8791-DA164CDD0AA2}" srcOrd="0" destOrd="0" presId="urn:microsoft.com/office/officeart/2005/8/layout/orgChart1"/>
    <dgm:cxn modelId="{D2DDB088-F371-4470-90BD-4DAC22C4AF89}" type="presOf" srcId="{09778ABB-6E29-4B6A-BB25-2EF162B0B917}" destId="{CA473FFC-9316-4FDF-92DB-4CDF9E2E5B79}" srcOrd="0" destOrd="0" presId="urn:microsoft.com/office/officeart/2005/8/layout/orgChart1"/>
    <dgm:cxn modelId="{A25CD5F4-A72C-4B7E-9DFA-33A9FA486BBE}" srcId="{09778ABB-6E29-4B6A-BB25-2EF162B0B917}" destId="{1BA275EF-6812-49BA-8341-9D71A0B10EE1}" srcOrd="2" destOrd="0" parTransId="{56AE2C60-3F68-4271-B4D7-4C6246142AF2}" sibTransId="{5B55D1DE-52BB-4612-B610-7592AAF60398}"/>
    <dgm:cxn modelId="{600C7355-F251-44CB-9F1D-034F57500E05}" type="presOf" srcId="{EA361358-358F-49FE-90E4-55EEA82AEF6C}" destId="{4EFADB62-5C12-45B1-B335-1AF0A9E42CC6}" srcOrd="1" destOrd="0" presId="urn:microsoft.com/office/officeart/2005/8/layout/orgChart1"/>
    <dgm:cxn modelId="{3523956A-7EA3-4817-AA2B-7EC8F18D6AD0}" type="presOf" srcId="{7D683920-093E-40D4-B624-4BD8CC1083AC}" destId="{A61A58B5-D87C-4905-83BB-5BB461CB4E38}" srcOrd="0" destOrd="0" presId="urn:microsoft.com/office/officeart/2005/8/layout/orgChart1"/>
    <dgm:cxn modelId="{7E4EF2A9-F819-4A25-B215-B9B7293DF8BE}" srcId="{09778ABB-6E29-4B6A-BB25-2EF162B0B917}" destId="{E7D3D347-335A-4355-8333-8A3FED7F224C}" srcOrd="0" destOrd="0" parTransId="{0D6AD397-2067-4F70-8BAF-FCC479171F5E}" sibTransId="{08C72A2C-CCE6-45E6-852A-0CB103809D3D}"/>
    <dgm:cxn modelId="{3A3050C3-E274-40C9-9B1C-31DB6FB7FBEF}" type="presOf" srcId="{BD1EBD3D-5240-4FE6-BD96-47BE2A01D487}" destId="{793844B1-D278-4970-BD66-CF83C61DECDA}" srcOrd="1" destOrd="0" presId="urn:microsoft.com/office/officeart/2005/8/layout/orgChart1"/>
    <dgm:cxn modelId="{7D44B77D-A93E-4C89-A406-10D43E7659E8}" type="presOf" srcId="{E7D3D347-335A-4355-8333-8A3FED7F224C}" destId="{002287E7-BA1B-4B34-ADAE-6D488259C441}" srcOrd="0" destOrd="0" presId="urn:microsoft.com/office/officeart/2005/8/layout/orgChart1"/>
    <dgm:cxn modelId="{89DCEA91-3D21-49CC-B357-DF050DF87B13}" type="presOf" srcId="{EE81E849-D054-43C4-9B30-A9B8FCFD62AA}" destId="{90788D1F-004D-44BF-BC04-9D29CEB6DB9C}" srcOrd="0" destOrd="0" presId="urn:microsoft.com/office/officeart/2005/8/layout/orgChart1"/>
    <dgm:cxn modelId="{9F8B8DEE-9182-4A72-85FE-B0FA223CE903}" type="presOf" srcId="{09778ABB-6E29-4B6A-BB25-2EF162B0B917}" destId="{5C9483DD-2A32-4493-955E-1508E6BF77BC}" srcOrd="1" destOrd="0" presId="urn:microsoft.com/office/officeart/2005/8/layout/orgChart1"/>
    <dgm:cxn modelId="{A788D940-C4CB-4911-8C41-6B97D2DF8CF8}" type="presOf" srcId="{1BA275EF-6812-49BA-8341-9D71A0B10EE1}" destId="{67FE4BE1-534C-40E7-B891-A51EE73A89DF}" srcOrd="0" destOrd="0" presId="urn:microsoft.com/office/officeart/2005/8/layout/orgChart1"/>
    <dgm:cxn modelId="{E012EFD4-2620-46CD-AA3A-AACBDAD35806}" srcId="{6F783137-CDCA-48D2-9436-E805B981D8CB}" destId="{09778ABB-6E29-4B6A-BB25-2EF162B0B917}" srcOrd="0" destOrd="0" parTransId="{6E2B67CA-DC2F-4690-953C-8A5672A7DF72}" sibTransId="{4CC392A5-805C-4477-83D6-D9F52682162C}"/>
    <dgm:cxn modelId="{27B508A5-C3E5-4E6D-B29B-73102B266B86}" type="presOf" srcId="{56AE2C60-3F68-4271-B4D7-4C6246142AF2}" destId="{E3EC5C88-DC3F-4B7E-B60F-ED87EC1822DD}" srcOrd="0" destOrd="0" presId="urn:microsoft.com/office/officeart/2005/8/layout/orgChart1"/>
    <dgm:cxn modelId="{B768AFEB-8BA5-409E-8499-FA4B99903569}" type="presOf" srcId="{502A4CC7-70C6-4A64-94F0-45AC65BB21AD}" destId="{02215E1E-5BE3-4F5D-AD9D-A275EF629A74}" srcOrd="1" destOrd="0" presId="urn:microsoft.com/office/officeart/2005/8/layout/orgChart1"/>
    <dgm:cxn modelId="{41ED17C2-5723-4D41-AB84-70CEC6E5DEBD}" srcId="{09778ABB-6E29-4B6A-BB25-2EF162B0B917}" destId="{EA361358-358F-49FE-90E4-55EEA82AEF6C}" srcOrd="3" destOrd="0" parTransId="{CC94296F-260F-46E1-825F-75A1591B7D3B}" sibTransId="{2805BEED-711F-4590-8A92-2C2053642CE4}"/>
    <dgm:cxn modelId="{D19B6C09-3A0F-4E62-847B-2C159A7C9694}" type="presOf" srcId="{1BA275EF-6812-49BA-8341-9D71A0B10EE1}" destId="{88BBEA4F-BCCD-4641-B7AE-B681382267A6}" srcOrd="1" destOrd="0" presId="urn:microsoft.com/office/officeart/2005/8/layout/orgChart1"/>
    <dgm:cxn modelId="{06E350AD-45E7-480C-BD90-A3B2102A01D7}" type="presOf" srcId="{6F783137-CDCA-48D2-9436-E805B981D8CB}" destId="{91969E55-F309-4769-B62F-93BE85435194}" srcOrd="0" destOrd="0" presId="urn:microsoft.com/office/officeart/2005/8/layout/orgChart1"/>
    <dgm:cxn modelId="{142B9FF5-B1C1-4521-A977-B42593D3EFA6}" type="presOf" srcId="{E7D3D347-335A-4355-8333-8A3FED7F224C}" destId="{FF1D997D-9482-4BBD-947C-80576E965670}" srcOrd="1" destOrd="0" presId="urn:microsoft.com/office/officeart/2005/8/layout/orgChart1"/>
    <dgm:cxn modelId="{6273CF95-2DB9-4353-955B-27BCF066D326}" type="presOf" srcId="{CC94296F-260F-46E1-825F-75A1591B7D3B}" destId="{622BB295-4FEB-4E3D-92C0-F12634A7131C}" srcOrd="0" destOrd="0" presId="urn:microsoft.com/office/officeart/2005/8/layout/orgChart1"/>
    <dgm:cxn modelId="{DB087E34-BB66-4D6D-92DC-EFAC69E53CAB}" type="presOf" srcId="{0D6AD397-2067-4F70-8BAF-FCC479171F5E}" destId="{C60F088A-924E-4C77-970B-BAB1D093BE49}" srcOrd="0" destOrd="0" presId="urn:microsoft.com/office/officeart/2005/8/layout/orgChart1"/>
    <dgm:cxn modelId="{D7FB41CB-1E0B-490D-B0E9-7461D9C76CCA}" type="presParOf" srcId="{91969E55-F309-4769-B62F-93BE85435194}" destId="{66A79E99-5A78-4A94-BA8A-239D5F33FBFD}" srcOrd="0" destOrd="0" presId="urn:microsoft.com/office/officeart/2005/8/layout/orgChart1"/>
    <dgm:cxn modelId="{9DDB6440-28D2-4CE0-8285-29FCB98EC1B0}" type="presParOf" srcId="{66A79E99-5A78-4A94-BA8A-239D5F33FBFD}" destId="{CA88DA28-3513-484F-9A65-D7163FAAFB06}" srcOrd="0" destOrd="0" presId="urn:microsoft.com/office/officeart/2005/8/layout/orgChart1"/>
    <dgm:cxn modelId="{24C175AD-655B-4E9F-AC5F-8C8108885ED1}" type="presParOf" srcId="{CA88DA28-3513-484F-9A65-D7163FAAFB06}" destId="{CA473FFC-9316-4FDF-92DB-4CDF9E2E5B79}" srcOrd="0" destOrd="0" presId="urn:microsoft.com/office/officeart/2005/8/layout/orgChart1"/>
    <dgm:cxn modelId="{8A2564A2-2F00-4B49-9D3E-6AE87383990B}" type="presParOf" srcId="{CA88DA28-3513-484F-9A65-D7163FAAFB06}" destId="{5C9483DD-2A32-4493-955E-1508E6BF77BC}" srcOrd="1" destOrd="0" presId="urn:microsoft.com/office/officeart/2005/8/layout/orgChart1"/>
    <dgm:cxn modelId="{B93E0ED1-F54F-477B-B2AB-401C400BF462}" type="presParOf" srcId="{66A79E99-5A78-4A94-BA8A-239D5F33FBFD}" destId="{97948CC9-8B86-4497-A198-88E17EF6697F}" srcOrd="1" destOrd="0" presId="urn:microsoft.com/office/officeart/2005/8/layout/orgChart1"/>
    <dgm:cxn modelId="{8BD8555B-EAD0-4ACE-ABA3-CAF65153D2DB}" type="presParOf" srcId="{97948CC9-8B86-4497-A198-88E17EF6697F}" destId="{90788D1F-004D-44BF-BC04-9D29CEB6DB9C}" srcOrd="0" destOrd="0" presId="urn:microsoft.com/office/officeart/2005/8/layout/orgChart1"/>
    <dgm:cxn modelId="{27EA31CE-0918-4C4F-847D-730CEBDCB378}" type="presParOf" srcId="{97948CC9-8B86-4497-A198-88E17EF6697F}" destId="{22E79B9A-7BA4-48E3-9D27-2D01332F25F2}" srcOrd="1" destOrd="0" presId="urn:microsoft.com/office/officeart/2005/8/layout/orgChart1"/>
    <dgm:cxn modelId="{22C1491E-2E5D-4A98-BC22-DDACB28CEDCB}" type="presParOf" srcId="{22E79B9A-7BA4-48E3-9D27-2D01332F25F2}" destId="{36215356-10A0-4FFB-9FCA-5C1BB918185C}" srcOrd="0" destOrd="0" presId="urn:microsoft.com/office/officeart/2005/8/layout/orgChart1"/>
    <dgm:cxn modelId="{B9D9A4CF-E25B-4E94-AB32-A8E6F9793866}" type="presParOf" srcId="{36215356-10A0-4FFB-9FCA-5C1BB918185C}" destId="{407E570B-DB0F-4D59-8791-DA164CDD0AA2}" srcOrd="0" destOrd="0" presId="urn:microsoft.com/office/officeart/2005/8/layout/orgChart1"/>
    <dgm:cxn modelId="{A77CAC45-34F9-4C1D-B353-FBCA00713AEB}" type="presParOf" srcId="{36215356-10A0-4FFB-9FCA-5C1BB918185C}" destId="{793844B1-D278-4970-BD66-CF83C61DECDA}" srcOrd="1" destOrd="0" presId="urn:microsoft.com/office/officeart/2005/8/layout/orgChart1"/>
    <dgm:cxn modelId="{0002533C-DA37-4CEB-A1CA-4E9A2F024823}" type="presParOf" srcId="{22E79B9A-7BA4-48E3-9D27-2D01332F25F2}" destId="{6FE4EB41-983B-4A05-A2D6-5B5E8CCD1EE8}" srcOrd="1" destOrd="0" presId="urn:microsoft.com/office/officeart/2005/8/layout/orgChart1"/>
    <dgm:cxn modelId="{9A246080-A4AE-4C10-8BEE-78BA1DDC4E9B}" type="presParOf" srcId="{22E79B9A-7BA4-48E3-9D27-2D01332F25F2}" destId="{D0B1B59A-692F-4BAB-8571-1A69B040908B}" srcOrd="2" destOrd="0" presId="urn:microsoft.com/office/officeart/2005/8/layout/orgChart1"/>
    <dgm:cxn modelId="{8784287C-1D8A-47AC-A42E-2403242B2EA2}" type="presParOf" srcId="{97948CC9-8B86-4497-A198-88E17EF6697F}" destId="{E3EC5C88-DC3F-4B7E-B60F-ED87EC1822DD}" srcOrd="2" destOrd="0" presId="urn:microsoft.com/office/officeart/2005/8/layout/orgChart1"/>
    <dgm:cxn modelId="{90320F41-219A-46C8-BF4C-004159BA95CA}" type="presParOf" srcId="{97948CC9-8B86-4497-A198-88E17EF6697F}" destId="{E7F5A6FA-5633-4B15-89F3-BDE767F88889}" srcOrd="3" destOrd="0" presId="urn:microsoft.com/office/officeart/2005/8/layout/orgChart1"/>
    <dgm:cxn modelId="{884D54F4-671D-4F4A-B575-E4D796B2F21D}" type="presParOf" srcId="{E7F5A6FA-5633-4B15-89F3-BDE767F88889}" destId="{FB9B55B7-BCF5-46F8-B427-AB6580D1DAA0}" srcOrd="0" destOrd="0" presId="urn:microsoft.com/office/officeart/2005/8/layout/orgChart1"/>
    <dgm:cxn modelId="{2B1A73D2-E8D4-46AE-9CA5-F64740DB6685}" type="presParOf" srcId="{FB9B55B7-BCF5-46F8-B427-AB6580D1DAA0}" destId="{67FE4BE1-534C-40E7-B891-A51EE73A89DF}" srcOrd="0" destOrd="0" presId="urn:microsoft.com/office/officeart/2005/8/layout/orgChart1"/>
    <dgm:cxn modelId="{58751EE5-F2B7-435F-9C02-D27F2BC6EF02}" type="presParOf" srcId="{FB9B55B7-BCF5-46F8-B427-AB6580D1DAA0}" destId="{88BBEA4F-BCCD-4641-B7AE-B681382267A6}" srcOrd="1" destOrd="0" presId="urn:microsoft.com/office/officeart/2005/8/layout/orgChart1"/>
    <dgm:cxn modelId="{10206F88-FBD7-430C-81C5-5ADDF774A0AD}" type="presParOf" srcId="{E7F5A6FA-5633-4B15-89F3-BDE767F88889}" destId="{E2D438B4-A223-4288-A87A-625C87251D49}" srcOrd="1" destOrd="0" presId="urn:microsoft.com/office/officeart/2005/8/layout/orgChart1"/>
    <dgm:cxn modelId="{8F26FAA6-8016-48CE-90CD-7F6222ACC81C}" type="presParOf" srcId="{E7F5A6FA-5633-4B15-89F3-BDE767F88889}" destId="{9D83C935-B7FE-474A-ADD9-46A02A3696C5}" srcOrd="2" destOrd="0" presId="urn:microsoft.com/office/officeart/2005/8/layout/orgChart1"/>
    <dgm:cxn modelId="{FB83F54F-63DB-401E-838D-050DA0A7D3F6}" type="presParOf" srcId="{97948CC9-8B86-4497-A198-88E17EF6697F}" destId="{622BB295-4FEB-4E3D-92C0-F12634A7131C}" srcOrd="4" destOrd="0" presId="urn:microsoft.com/office/officeart/2005/8/layout/orgChart1"/>
    <dgm:cxn modelId="{5071BC38-8FF2-4DC9-B3FE-5EA8A57623AF}" type="presParOf" srcId="{97948CC9-8B86-4497-A198-88E17EF6697F}" destId="{E2A25B9C-71B9-45A2-AA49-6BA6309C4E69}" srcOrd="5" destOrd="0" presId="urn:microsoft.com/office/officeart/2005/8/layout/orgChart1"/>
    <dgm:cxn modelId="{D35D371F-7389-4F16-A64B-C767FE0BAD8C}" type="presParOf" srcId="{E2A25B9C-71B9-45A2-AA49-6BA6309C4E69}" destId="{A804B1E7-4CAB-4BAE-AE96-48B35488EA6B}" srcOrd="0" destOrd="0" presId="urn:microsoft.com/office/officeart/2005/8/layout/orgChart1"/>
    <dgm:cxn modelId="{38B1E4B9-CB89-456F-9308-16FCB3A7DE02}" type="presParOf" srcId="{A804B1E7-4CAB-4BAE-AE96-48B35488EA6B}" destId="{D19E6285-303C-4F60-90D2-CF126A7FC803}" srcOrd="0" destOrd="0" presId="urn:microsoft.com/office/officeart/2005/8/layout/orgChart1"/>
    <dgm:cxn modelId="{E3502A70-1234-404B-8B06-220D5710AA38}" type="presParOf" srcId="{A804B1E7-4CAB-4BAE-AE96-48B35488EA6B}" destId="{4EFADB62-5C12-45B1-B335-1AF0A9E42CC6}" srcOrd="1" destOrd="0" presId="urn:microsoft.com/office/officeart/2005/8/layout/orgChart1"/>
    <dgm:cxn modelId="{0473DEBA-B5B8-43A8-919A-5241878FEDF2}" type="presParOf" srcId="{E2A25B9C-71B9-45A2-AA49-6BA6309C4E69}" destId="{B71276A5-8337-49F8-BED7-025D0A9FFBB5}" srcOrd="1" destOrd="0" presId="urn:microsoft.com/office/officeart/2005/8/layout/orgChart1"/>
    <dgm:cxn modelId="{849DE416-9436-4859-B7E5-357FD9DD4DD2}" type="presParOf" srcId="{E2A25B9C-71B9-45A2-AA49-6BA6309C4E69}" destId="{AE851BF2-063E-47D1-B448-BBF505B854F4}" srcOrd="2" destOrd="0" presId="urn:microsoft.com/office/officeart/2005/8/layout/orgChart1"/>
    <dgm:cxn modelId="{E6815C8B-8120-49B7-9771-5483562D4F04}" type="presParOf" srcId="{97948CC9-8B86-4497-A198-88E17EF6697F}" destId="{A61A58B5-D87C-4905-83BB-5BB461CB4E38}" srcOrd="6" destOrd="0" presId="urn:microsoft.com/office/officeart/2005/8/layout/orgChart1"/>
    <dgm:cxn modelId="{9E92BAFC-8D6E-404A-8C5F-BC3E0309DCD2}" type="presParOf" srcId="{97948CC9-8B86-4497-A198-88E17EF6697F}" destId="{2F79418D-D31B-412A-B46D-690098EFCE42}" srcOrd="7" destOrd="0" presId="urn:microsoft.com/office/officeart/2005/8/layout/orgChart1"/>
    <dgm:cxn modelId="{A787043A-734C-4AD9-8ECB-79576D863C79}" type="presParOf" srcId="{2F79418D-D31B-412A-B46D-690098EFCE42}" destId="{F10DEB63-7985-4869-8DD3-65D10B0F9AF5}" srcOrd="0" destOrd="0" presId="urn:microsoft.com/office/officeart/2005/8/layout/orgChart1"/>
    <dgm:cxn modelId="{1DF48658-2B79-4E1C-BA55-68047900D921}" type="presParOf" srcId="{F10DEB63-7985-4869-8DD3-65D10B0F9AF5}" destId="{76222CC5-A9FB-4518-9E93-3AFA0360635A}" srcOrd="0" destOrd="0" presId="urn:microsoft.com/office/officeart/2005/8/layout/orgChart1"/>
    <dgm:cxn modelId="{A44F2F6F-2E31-4B61-B092-2238C52A5075}" type="presParOf" srcId="{F10DEB63-7985-4869-8DD3-65D10B0F9AF5}" destId="{02215E1E-5BE3-4F5D-AD9D-A275EF629A74}" srcOrd="1" destOrd="0" presId="urn:microsoft.com/office/officeart/2005/8/layout/orgChart1"/>
    <dgm:cxn modelId="{EFE9DD18-ED8D-4390-B1AF-FA4A1ACCCB03}" type="presParOf" srcId="{2F79418D-D31B-412A-B46D-690098EFCE42}" destId="{5887AE79-781F-4041-B585-7F27F2680A80}" srcOrd="1" destOrd="0" presId="urn:microsoft.com/office/officeart/2005/8/layout/orgChart1"/>
    <dgm:cxn modelId="{6D2EE247-796F-4779-92DD-0A41E2737EF9}" type="presParOf" srcId="{2F79418D-D31B-412A-B46D-690098EFCE42}" destId="{D294B966-DEAA-4064-B569-F93AC46FE286}" srcOrd="2" destOrd="0" presId="urn:microsoft.com/office/officeart/2005/8/layout/orgChart1"/>
    <dgm:cxn modelId="{A9F9DFE3-658F-46AC-916E-BC770C211E8C}" type="presParOf" srcId="{66A79E99-5A78-4A94-BA8A-239D5F33FBFD}" destId="{EED0EAC9-EE90-474B-A88A-F2EE981D7D2F}" srcOrd="2" destOrd="0" presId="urn:microsoft.com/office/officeart/2005/8/layout/orgChart1"/>
    <dgm:cxn modelId="{A0E1AA93-2D8F-4042-92CE-CFEBF01795F3}" type="presParOf" srcId="{EED0EAC9-EE90-474B-A88A-F2EE981D7D2F}" destId="{C60F088A-924E-4C77-970B-BAB1D093BE49}" srcOrd="0" destOrd="0" presId="urn:microsoft.com/office/officeart/2005/8/layout/orgChart1"/>
    <dgm:cxn modelId="{90C49EF0-3242-4A88-8393-6DE18A67EF1E}" type="presParOf" srcId="{EED0EAC9-EE90-474B-A88A-F2EE981D7D2F}" destId="{CA470BBD-6D67-4110-9623-C55263FAE536}" srcOrd="1" destOrd="0" presId="urn:microsoft.com/office/officeart/2005/8/layout/orgChart1"/>
    <dgm:cxn modelId="{13DC60A9-45EF-4EA2-9373-F9AE2A63E581}" type="presParOf" srcId="{CA470BBD-6D67-4110-9623-C55263FAE536}" destId="{6F14B292-3A8A-4025-B949-DBCB7ACA6848}" srcOrd="0" destOrd="0" presId="urn:microsoft.com/office/officeart/2005/8/layout/orgChart1"/>
    <dgm:cxn modelId="{B8D60E96-6566-4DE8-A0F5-F74A1C09A487}" type="presParOf" srcId="{6F14B292-3A8A-4025-B949-DBCB7ACA6848}" destId="{002287E7-BA1B-4B34-ADAE-6D488259C441}" srcOrd="0" destOrd="0" presId="urn:microsoft.com/office/officeart/2005/8/layout/orgChart1"/>
    <dgm:cxn modelId="{CC499CAD-D37E-4AC1-A223-EFEEA137BAF4}" type="presParOf" srcId="{6F14B292-3A8A-4025-B949-DBCB7ACA6848}" destId="{FF1D997D-9482-4BBD-947C-80576E965670}" srcOrd="1" destOrd="0" presId="urn:microsoft.com/office/officeart/2005/8/layout/orgChart1"/>
    <dgm:cxn modelId="{DFDCC4FF-84B1-4782-B21B-D6265977E99E}" type="presParOf" srcId="{CA470BBD-6D67-4110-9623-C55263FAE536}" destId="{B031FED8-B6DC-4921-9DEF-9B82F467E93C}" srcOrd="1" destOrd="0" presId="urn:microsoft.com/office/officeart/2005/8/layout/orgChart1"/>
    <dgm:cxn modelId="{64A3C2BB-1542-4C61-8619-1795E4736A68}" type="presParOf" srcId="{CA470BBD-6D67-4110-9623-C55263FAE536}" destId="{A4941F0A-42FC-49BA-BDE4-9C3E2BA07D4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549C2D-B704-4FEF-B02E-677200BFEEA9}"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da-DK"/>
        </a:p>
      </dgm:t>
    </dgm:pt>
    <dgm:pt modelId="{31E1298C-D18F-452E-97C6-4FCAA78A0D5B}">
      <dgm:prSet phldrT="[Tekst]">
        <dgm:style>
          <a:lnRef idx="1">
            <a:schemeClr val="accent1"/>
          </a:lnRef>
          <a:fillRef idx="3">
            <a:schemeClr val="accent1"/>
          </a:fillRef>
          <a:effectRef idx="2">
            <a:schemeClr val="accent1"/>
          </a:effectRef>
          <a:fontRef idx="minor">
            <a:schemeClr val="lt1"/>
          </a:fontRef>
        </dgm:style>
      </dgm:prSet>
      <dgm:spPr/>
      <dgm:t>
        <a:bodyPr/>
        <a:lstStyle/>
        <a:p>
          <a:r>
            <a:rPr lang="da-DK" dirty="0" smtClean="0"/>
            <a:t>System of norms and </a:t>
          </a:r>
          <a:r>
            <a:rPr lang="da-DK" dirty="0" err="1" smtClean="0"/>
            <a:t>values</a:t>
          </a:r>
          <a:endParaRPr lang="da-DK" dirty="0" smtClean="0"/>
        </a:p>
      </dgm:t>
    </dgm:pt>
    <dgm:pt modelId="{E340B417-787E-4662-8B4C-338D0D55D93F}" type="parTrans" cxnId="{471B8103-3CA1-44C7-AE18-44BA8C35EFB6}">
      <dgm:prSet/>
      <dgm:spPr/>
      <dgm:t>
        <a:bodyPr/>
        <a:lstStyle/>
        <a:p>
          <a:endParaRPr lang="da-DK"/>
        </a:p>
      </dgm:t>
    </dgm:pt>
    <dgm:pt modelId="{24055A2A-8703-4A32-8C7F-BECD7F2991B8}" type="sibTrans" cxnId="{471B8103-3CA1-44C7-AE18-44BA8C35EFB6}">
      <dgm:prSet/>
      <dgm:spPr/>
      <dgm:t>
        <a:bodyPr/>
        <a:lstStyle/>
        <a:p>
          <a:endParaRPr lang="da-DK"/>
        </a:p>
      </dgm:t>
    </dgm:pt>
    <dgm:pt modelId="{CA35350C-E445-4FE1-A7FF-476F8E019E17}">
      <dgm:prSet phldrT="[Tekst]">
        <dgm:style>
          <a:lnRef idx="1">
            <a:schemeClr val="accent2"/>
          </a:lnRef>
          <a:fillRef idx="2">
            <a:schemeClr val="accent2"/>
          </a:fillRef>
          <a:effectRef idx="1">
            <a:schemeClr val="accent2"/>
          </a:effectRef>
          <a:fontRef idx="minor">
            <a:schemeClr val="dk1"/>
          </a:fontRef>
        </dgm:style>
      </dgm:prSet>
      <dgm:spPr/>
      <dgm:t>
        <a:bodyPr/>
        <a:lstStyle/>
        <a:p>
          <a:r>
            <a:rPr lang="da-DK" dirty="0" smtClean="0"/>
            <a:t>Mode of </a:t>
          </a:r>
          <a:r>
            <a:rPr lang="da-DK" dirty="0" err="1" smtClean="0"/>
            <a:t>production</a:t>
          </a:r>
          <a:r>
            <a:rPr lang="da-DK" dirty="0" smtClean="0"/>
            <a:t>, </a:t>
          </a:r>
          <a:r>
            <a:rPr lang="da-DK" dirty="0" err="1" smtClean="0"/>
            <a:t>competition</a:t>
          </a:r>
          <a:r>
            <a:rPr lang="da-DK" dirty="0" smtClean="0"/>
            <a:t>, </a:t>
          </a:r>
          <a:r>
            <a:rPr lang="da-DK" smtClean="0"/>
            <a:t>accumulation</a:t>
          </a:r>
          <a:endParaRPr lang="da-DK" dirty="0" smtClean="0"/>
        </a:p>
        <a:p>
          <a:endParaRPr lang="da-DK" dirty="0" smtClean="0"/>
        </a:p>
      </dgm:t>
    </dgm:pt>
    <dgm:pt modelId="{FAEF3537-568A-4BDC-9F85-A2B0FC6CC14F}" type="parTrans" cxnId="{6005E71E-104D-4776-8F6F-51351FAB48F1}">
      <dgm:prSet/>
      <dgm:spPr/>
      <dgm:t>
        <a:bodyPr/>
        <a:lstStyle/>
        <a:p>
          <a:endParaRPr lang="da-DK"/>
        </a:p>
      </dgm:t>
    </dgm:pt>
    <dgm:pt modelId="{BD0BB1A4-0DA0-4678-9A00-BE4B8DE03A97}" type="sibTrans" cxnId="{6005E71E-104D-4776-8F6F-51351FAB48F1}">
      <dgm:prSet/>
      <dgm:spPr/>
      <dgm:t>
        <a:bodyPr/>
        <a:lstStyle/>
        <a:p>
          <a:endParaRPr lang="da-DK"/>
        </a:p>
      </dgm:t>
    </dgm:pt>
    <dgm:pt modelId="{FDFF6AE6-4531-40BF-B645-6ACC68179AF8}">
      <dgm:prSet phldrT="[Tekst]">
        <dgm:style>
          <a:lnRef idx="1">
            <a:schemeClr val="accent2"/>
          </a:lnRef>
          <a:fillRef idx="2">
            <a:schemeClr val="accent2"/>
          </a:fillRef>
          <a:effectRef idx="1">
            <a:schemeClr val="accent2"/>
          </a:effectRef>
          <a:fontRef idx="minor">
            <a:schemeClr val="dk1"/>
          </a:fontRef>
        </dgm:style>
      </dgm:prSet>
      <dgm:spPr/>
      <dgm:t>
        <a:bodyPr/>
        <a:lstStyle/>
        <a:p>
          <a:r>
            <a:rPr lang="da-DK" dirty="0" smtClean="0"/>
            <a:t>Global </a:t>
          </a:r>
          <a:r>
            <a:rPr lang="da-DK" dirty="0" err="1" smtClean="0"/>
            <a:t>governance</a:t>
          </a:r>
          <a:r>
            <a:rPr lang="da-DK" dirty="0" smtClean="0"/>
            <a:t> </a:t>
          </a:r>
        </a:p>
        <a:p>
          <a:r>
            <a:rPr lang="da-DK" dirty="0" smtClean="0"/>
            <a:t>(UN, IMF, WB)</a:t>
          </a:r>
          <a:endParaRPr lang="da-DK" dirty="0"/>
        </a:p>
      </dgm:t>
    </dgm:pt>
    <dgm:pt modelId="{71D928AC-D414-4E11-8E98-FA2A2B672B1C}" type="parTrans" cxnId="{A2AF1821-056F-4A63-AA3A-06E51C887444}">
      <dgm:prSet/>
      <dgm:spPr/>
      <dgm:t>
        <a:bodyPr/>
        <a:lstStyle/>
        <a:p>
          <a:endParaRPr lang="da-DK"/>
        </a:p>
      </dgm:t>
    </dgm:pt>
    <dgm:pt modelId="{6FC273A1-77A1-4BF6-A8FC-E6D396CAB2AB}" type="sibTrans" cxnId="{A2AF1821-056F-4A63-AA3A-06E51C887444}">
      <dgm:prSet/>
      <dgm:spPr/>
      <dgm:t>
        <a:bodyPr/>
        <a:lstStyle/>
        <a:p>
          <a:endParaRPr lang="da-DK"/>
        </a:p>
      </dgm:t>
    </dgm:pt>
    <dgm:pt modelId="{555AA04D-148F-41A6-BA02-B2C488A6DC7B}">
      <dgm:prSet phldrT="[Tekst]">
        <dgm:style>
          <a:lnRef idx="1">
            <a:schemeClr val="accent2"/>
          </a:lnRef>
          <a:fillRef idx="2">
            <a:schemeClr val="accent2"/>
          </a:fillRef>
          <a:effectRef idx="1">
            <a:schemeClr val="accent2"/>
          </a:effectRef>
          <a:fontRef idx="minor">
            <a:schemeClr val="dk1"/>
          </a:fontRef>
        </dgm:style>
      </dgm:prSet>
      <dgm:spPr/>
      <dgm:t>
        <a:bodyPr/>
        <a:lstStyle/>
        <a:p>
          <a:r>
            <a:rPr lang="da-DK" dirty="0" err="1" smtClean="0"/>
            <a:t>Political</a:t>
          </a:r>
          <a:r>
            <a:rPr lang="da-DK" dirty="0" smtClean="0"/>
            <a:t>  and </a:t>
          </a:r>
          <a:r>
            <a:rPr lang="da-DK" dirty="0" err="1" smtClean="0"/>
            <a:t>econmic</a:t>
          </a:r>
          <a:r>
            <a:rPr lang="da-DK" dirty="0" smtClean="0"/>
            <a:t> </a:t>
          </a:r>
          <a:r>
            <a:rPr lang="da-DK" dirty="0" err="1" smtClean="0"/>
            <a:t>influence</a:t>
          </a:r>
          <a:r>
            <a:rPr lang="da-DK" dirty="0" smtClean="0"/>
            <a:t> in regions and </a:t>
          </a:r>
          <a:r>
            <a:rPr lang="da-DK" dirty="0" err="1" smtClean="0"/>
            <a:t>states</a:t>
          </a:r>
          <a:endParaRPr lang="da-DK" dirty="0"/>
        </a:p>
      </dgm:t>
    </dgm:pt>
    <dgm:pt modelId="{FD6978EE-6FE1-49ED-9183-8B54C3C77BBB}" type="parTrans" cxnId="{1A00C60A-E679-4DE4-9848-B2A2108EB092}">
      <dgm:prSet/>
      <dgm:spPr/>
      <dgm:t>
        <a:bodyPr/>
        <a:lstStyle/>
        <a:p>
          <a:endParaRPr lang="da-DK"/>
        </a:p>
      </dgm:t>
    </dgm:pt>
    <dgm:pt modelId="{78DFA8FE-DE4C-4A26-97AE-F8BF6F103B28}" type="sibTrans" cxnId="{1A00C60A-E679-4DE4-9848-B2A2108EB092}">
      <dgm:prSet/>
      <dgm:spPr/>
      <dgm:t>
        <a:bodyPr/>
        <a:lstStyle/>
        <a:p>
          <a:endParaRPr lang="da-DK"/>
        </a:p>
      </dgm:t>
    </dgm:pt>
    <dgm:pt modelId="{C4AFBD81-E797-4FE9-A34F-23F6DB89A1F5}">
      <dgm:prSet>
        <dgm:style>
          <a:lnRef idx="1">
            <a:schemeClr val="accent1"/>
          </a:lnRef>
          <a:fillRef idx="3">
            <a:schemeClr val="accent1"/>
          </a:fillRef>
          <a:effectRef idx="2">
            <a:schemeClr val="accent1"/>
          </a:effectRef>
          <a:fontRef idx="minor">
            <a:schemeClr val="lt1"/>
          </a:fontRef>
        </dgm:style>
      </dgm:prSet>
      <dgm:spPr/>
      <dgm:t>
        <a:bodyPr/>
        <a:lstStyle/>
        <a:p>
          <a:r>
            <a:rPr lang="da-DK" dirty="0" err="1" smtClean="0"/>
            <a:t>Cultural</a:t>
          </a:r>
          <a:r>
            <a:rPr lang="da-DK" dirty="0" smtClean="0"/>
            <a:t>  and </a:t>
          </a:r>
          <a:r>
            <a:rPr lang="da-DK" dirty="0" err="1" smtClean="0"/>
            <a:t>ideological</a:t>
          </a:r>
          <a:r>
            <a:rPr lang="da-DK" dirty="0" smtClean="0"/>
            <a:t> </a:t>
          </a:r>
          <a:r>
            <a:rPr lang="da-DK" dirty="0" err="1" smtClean="0"/>
            <a:t>leadership</a:t>
          </a:r>
          <a:r>
            <a:rPr lang="da-DK" dirty="0" smtClean="0"/>
            <a:t> (</a:t>
          </a:r>
          <a:r>
            <a:rPr lang="da-DK" dirty="0" err="1" smtClean="0"/>
            <a:t>education</a:t>
          </a:r>
          <a:r>
            <a:rPr lang="da-DK" dirty="0" smtClean="0"/>
            <a:t> and media)</a:t>
          </a:r>
          <a:endParaRPr lang="da-DK" dirty="0"/>
        </a:p>
      </dgm:t>
    </dgm:pt>
    <dgm:pt modelId="{FE5FCFC3-4FCC-4268-96DD-F539FA0AAC9C}" type="parTrans" cxnId="{6A2782ED-19DF-4994-A753-AFF4F9EABEF5}">
      <dgm:prSet/>
      <dgm:spPr/>
      <dgm:t>
        <a:bodyPr/>
        <a:lstStyle/>
        <a:p>
          <a:endParaRPr lang="da-DK"/>
        </a:p>
      </dgm:t>
    </dgm:pt>
    <dgm:pt modelId="{842CDEEA-9DA7-4A49-A3C6-312057B7BFFF}" type="sibTrans" cxnId="{6A2782ED-19DF-4994-A753-AFF4F9EABEF5}">
      <dgm:prSet/>
      <dgm:spPr/>
      <dgm:t>
        <a:bodyPr/>
        <a:lstStyle/>
        <a:p>
          <a:endParaRPr lang="da-DK"/>
        </a:p>
      </dgm:t>
    </dgm:pt>
    <dgm:pt modelId="{2B8BE911-81BC-4E05-910F-2321A37ADC32}">
      <dgm:prSet>
        <dgm:style>
          <a:lnRef idx="1">
            <a:schemeClr val="accent2"/>
          </a:lnRef>
          <a:fillRef idx="2">
            <a:schemeClr val="accent2"/>
          </a:fillRef>
          <a:effectRef idx="1">
            <a:schemeClr val="accent2"/>
          </a:effectRef>
          <a:fontRef idx="minor">
            <a:schemeClr val="dk1"/>
          </a:fontRef>
        </dgm:style>
      </dgm:prSet>
      <dgm:spPr/>
      <dgm:t>
        <a:bodyPr/>
        <a:lstStyle/>
        <a:p>
          <a:r>
            <a:rPr lang="da-DK" dirty="0" err="1" smtClean="0"/>
            <a:t>Material</a:t>
          </a:r>
          <a:r>
            <a:rPr lang="da-DK" dirty="0" smtClean="0"/>
            <a:t> </a:t>
          </a:r>
          <a:r>
            <a:rPr lang="da-DK" dirty="0" err="1" smtClean="0"/>
            <a:t>capacities</a:t>
          </a:r>
          <a:r>
            <a:rPr lang="da-DK" dirty="0" smtClean="0"/>
            <a:t> (</a:t>
          </a:r>
          <a:r>
            <a:rPr lang="da-DK" dirty="0" err="1" smtClean="0"/>
            <a:t>structural</a:t>
          </a:r>
          <a:r>
            <a:rPr lang="da-DK" dirty="0" smtClean="0"/>
            <a:t> powers and </a:t>
          </a:r>
          <a:r>
            <a:rPr lang="da-DK" dirty="0" err="1" smtClean="0"/>
            <a:t>monopolies</a:t>
          </a:r>
          <a:r>
            <a:rPr lang="da-DK" dirty="0" smtClean="0"/>
            <a:t>)</a:t>
          </a:r>
          <a:endParaRPr lang="da-DK" dirty="0"/>
        </a:p>
      </dgm:t>
    </dgm:pt>
    <dgm:pt modelId="{A9E154F8-027B-4D05-84CD-18BEF4E52041}" type="parTrans" cxnId="{690E597B-549A-4C6F-B725-31484D84D384}">
      <dgm:prSet/>
      <dgm:spPr/>
      <dgm:t>
        <a:bodyPr/>
        <a:lstStyle/>
        <a:p>
          <a:endParaRPr lang="da-DK"/>
        </a:p>
      </dgm:t>
    </dgm:pt>
    <dgm:pt modelId="{BABCDB41-1B3D-4259-8B98-DAB00F8E639F}" type="sibTrans" cxnId="{690E597B-549A-4C6F-B725-31484D84D384}">
      <dgm:prSet/>
      <dgm:spPr/>
      <dgm:t>
        <a:bodyPr/>
        <a:lstStyle/>
        <a:p>
          <a:endParaRPr lang="da-DK"/>
        </a:p>
      </dgm:t>
    </dgm:pt>
    <dgm:pt modelId="{7DE52524-0162-45F3-A8FE-5AD1D6AAD131}">
      <dgm:prSet>
        <dgm:style>
          <a:lnRef idx="1">
            <a:schemeClr val="accent2"/>
          </a:lnRef>
          <a:fillRef idx="2">
            <a:schemeClr val="accent2"/>
          </a:fillRef>
          <a:effectRef idx="1">
            <a:schemeClr val="accent2"/>
          </a:effectRef>
          <a:fontRef idx="minor">
            <a:schemeClr val="dk1"/>
          </a:fontRef>
        </dgm:style>
      </dgm:prSet>
      <dgm:spPr/>
      <dgm:t>
        <a:bodyPr/>
        <a:lstStyle/>
        <a:p>
          <a:r>
            <a:rPr lang="da-DK" dirty="0">
              <a:solidFill>
                <a:schemeClr val="tx1"/>
              </a:solidFill>
            </a:rPr>
            <a:t>Control of the </a:t>
          </a:r>
          <a:r>
            <a:rPr lang="da-DK" dirty="0" err="1">
              <a:solidFill>
                <a:schemeClr val="tx1"/>
              </a:solidFill>
            </a:rPr>
            <a:t>structure</a:t>
          </a:r>
          <a:r>
            <a:rPr lang="da-DK" dirty="0">
              <a:solidFill>
                <a:schemeClr val="tx1"/>
              </a:solidFill>
            </a:rPr>
            <a:t> of </a:t>
          </a:r>
          <a:r>
            <a:rPr lang="da-DK" dirty="0" err="1">
              <a:solidFill>
                <a:schemeClr val="tx1"/>
              </a:solidFill>
            </a:rPr>
            <a:t>finance</a:t>
          </a:r>
          <a:r>
            <a:rPr lang="da-DK" dirty="0">
              <a:solidFill>
                <a:schemeClr val="tx1"/>
              </a:solidFill>
            </a:rPr>
            <a:t> and </a:t>
          </a:r>
          <a:r>
            <a:rPr lang="da-DK" dirty="0" err="1">
              <a:solidFill>
                <a:schemeClr val="tx1"/>
              </a:solidFill>
            </a:rPr>
            <a:t>credit</a:t>
          </a:r>
          <a:endParaRPr lang="da-DK" dirty="0">
            <a:solidFill>
              <a:schemeClr val="tx1"/>
            </a:solidFill>
          </a:endParaRPr>
        </a:p>
      </dgm:t>
    </dgm:pt>
    <dgm:pt modelId="{B34DECD9-84F4-4B4C-B371-9EE209EB139E}" type="parTrans" cxnId="{991F7910-730D-4F93-A10B-533D9A49FC55}">
      <dgm:prSet/>
      <dgm:spPr/>
      <dgm:t>
        <a:bodyPr/>
        <a:lstStyle/>
        <a:p>
          <a:endParaRPr lang="da-DK"/>
        </a:p>
      </dgm:t>
    </dgm:pt>
    <dgm:pt modelId="{EAF7EE47-2FE6-4026-9516-B9DFD5D4A17F}" type="sibTrans" cxnId="{991F7910-730D-4F93-A10B-533D9A49FC55}">
      <dgm:prSet/>
      <dgm:spPr/>
      <dgm:t>
        <a:bodyPr/>
        <a:lstStyle/>
        <a:p>
          <a:endParaRPr lang="da-DK"/>
        </a:p>
      </dgm:t>
    </dgm:pt>
    <dgm:pt modelId="{19DFA9B1-99AA-4D6C-8981-27BBDE676EA5}">
      <dgm:prSet phldrT="[Tekst]" custT="1">
        <dgm:style>
          <a:lnRef idx="1">
            <a:schemeClr val="accent2"/>
          </a:lnRef>
          <a:fillRef idx="2">
            <a:schemeClr val="accent2"/>
          </a:fillRef>
          <a:effectRef idx="1">
            <a:schemeClr val="accent2"/>
          </a:effectRef>
          <a:fontRef idx="minor">
            <a:schemeClr val="dk1"/>
          </a:fontRef>
        </dgm:style>
      </dgm:prSet>
      <dgm:spPr>
        <a:blipFill rotWithShape="0">
          <a:blip xmlns:r="http://schemas.openxmlformats.org/officeDocument/2006/relationships" r:embed="rId1"/>
          <a:stretch>
            <a:fillRect/>
          </a:stretch>
        </a:blipFill>
      </dgm:spPr>
      <dgm:t>
        <a:bodyPr/>
        <a:lstStyle/>
        <a:p>
          <a:endParaRPr lang="da-DK" sz="800" dirty="0"/>
        </a:p>
      </dgm:t>
    </dgm:pt>
    <dgm:pt modelId="{568C296B-4DF7-4D6A-87F4-81703A4BD377}" type="sibTrans" cxnId="{F7DD7580-4FF8-420C-83DB-844EF82A3681}">
      <dgm:prSet/>
      <dgm:spPr/>
      <dgm:t>
        <a:bodyPr/>
        <a:lstStyle/>
        <a:p>
          <a:endParaRPr lang="da-DK"/>
        </a:p>
      </dgm:t>
    </dgm:pt>
    <dgm:pt modelId="{6CAC7A20-8548-47C9-B141-922A1A19E379}" type="parTrans" cxnId="{F7DD7580-4FF8-420C-83DB-844EF82A3681}">
      <dgm:prSet/>
      <dgm:spPr/>
      <dgm:t>
        <a:bodyPr/>
        <a:lstStyle/>
        <a:p>
          <a:endParaRPr lang="da-DK"/>
        </a:p>
      </dgm:t>
    </dgm:pt>
    <dgm:pt modelId="{13601D32-83A8-4B9D-9EE7-6F75366EE1B3}" type="pres">
      <dgm:prSet presAssocID="{7B549C2D-B704-4FEF-B02E-677200BFEEA9}" presName="Name0" presStyleCnt="0">
        <dgm:presLayoutVars>
          <dgm:chMax val="1"/>
          <dgm:dir/>
          <dgm:animLvl val="ctr"/>
          <dgm:resizeHandles val="exact"/>
        </dgm:presLayoutVars>
      </dgm:prSet>
      <dgm:spPr/>
      <dgm:t>
        <a:bodyPr/>
        <a:lstStyle/>
        <a:p>
          <a:endParaRPr lang="da-DK"/>
        </a:p>
      </dgm:t>
    </dgm:pt>
    <dgm:pt modelId="{014BE16B-C720-4FF1-958B-D71F8B1039E1}" type="pres">
      <dgm:prSet presAssocID="{19DFA9B1-99AA-4D6C-8981-27BBDE676EA5}" presName="centerShape" presStyleLbl="node0" presStyleIdx="0" presStyleCnt="1" custScaleX="148496" custScaleY="136659"/>
      <dgm:spPr/>
      <dgm:t>
        <a:bodyPr/>
        <a:lstStyle/>
        <a:p>
          <a:endParaRPr lang="da-DK"/>
        </a:p>
      </dgm:t>
    </dgm:pt>
    <dgm:pt modelId="{AB0EFBB2-A3DD-4470-A56F-7EDAF1BE0015}" type="pres">
      <dgm:prSet presAssocID="{E340B417-787E-4662-8B4C-338D0D55D93F}" presName="parTrans" presStyleLbl="sibTrans2D1" presStyleIdx="0" presStyleCnt="7"/>
      <dgm:spPr/>
      <dgm:t>
        <a:bodyPr/>
        <a:lstStyle/>
        <a:p>
          <a:endParaRPr lang="da-DK"/>
        </a:p>
      </dgm:t>
    </dgm:pt>
    <dgm:pt modelId="{3233062C-536E-4917-842D-0BEE12DF8B1A}" type="pres">
      <dgm:prSet presAssocID="{E340B417-787E-4662-8B4C-338D0D55D93F}" presName="connectorText" presStyleLbl="sibTrans2D1" presStyleIdx="0" presStyleCnt="7"/>
      <dgm:spPr/>
      <dgm:t>
        <a:bodyPr/>
        <a:lstStyle/>
        <a:p>
          <a:endParaRPr lang="da-DK"/>
        </a:p>
      </dgm:t>
    </dgm:pt>
    <dgm:pt modelId="{299DF924-AED8-424A-85FB-360E428309E3}" type="pres">
      <dgm:prSet presAssocID="{31E1298C-D18F-452E-97C6-4FCAA78A0D5B}" presName="node" presStyleLbl="node1" presStyleIdx="0" presStyleCnt="7" custRadScaleRad="102889" custRadScaleInc="-204381">
        <dgm:presLayoutVars>
          <dgm:bulletEnabled val="1"/>
        </dgm:presLayoutVars>
      </dgm:prSet>
      <dgm:spPr/>
      <dgm:t>
        <a:bodyPr/>
        <a:lstStyle/>
        <a:p>
          <a:endParaRPr lang="da-DK"/>
        </a:p>
      </dgm:t>
    </dgm:pt>
    <dgm:pt modelId="{80CDF649-79D2-46A2-860C-53674C003358}" type="pres">
      <dgm:prSet presAssocID="{FAEF3537-568A-4BDC-9F85-A2B0FC6CC14F}" presName="parTrans" presStyleLbl="sibTrans2D1" presStyleIdx="1" presStyleCnt="7"/>
      <dgm:spPr/>
      <dgm:t>
        <a:bodyPr/>
        <a:lstStyle/>
        <a:p>
          <a:endParaRPr lang="da-DK"/>
        </a:p>
      </dgm:t>
    </dgm:pt>
    <dgm:pt modelId="{F41E9C86-2777-45D3-A95C-02553FA71EC3}" type="pres">
      <dgm:prSet presAssocID="{FAEF3537-568A-4BDC-9F85-A2B0FC6CC14F}" presName="connectorText" presStyleLbl="sibTrans2D1" presStyleIdx="1" presStyleCnt="7"/>
      <dgm:spPr/>
      <dgm:t>
        <a:bodyPr/>
        <a:lstStyle/>
        <a:p>
          <a:endParaRPr lang="da-DK"/>
        </a:p>
      </dgm:t>
    </dgm:pt>
    <dgm:pt modelId="{D2A972A2-9EA3-41D8-B1EB-E75BA9F71E2E}" type="pres">
      <dgm:prSet presAssocID="{CA35350C-E445-4FE1-A7FF-476F8E019E17}" presName="node" presStyleLbl="node1" presStyleIdx="1" presStyleCnt="7">
        <dgm:presLayoutVars>
          <dgm:bulletEnabled val="1"/>
        </dgm:presLayoutVars>
      </dgm:prSet>
      <dgm:spPr/>
      <dgm:t>
        <a:bodyPr/>
        <a:lstStyle/>
        <a:p>
          <a:endParaRPr lang="da-DK"/>
        </a:p>
      </dgm:t>
    </dgm:pt>
    <dgm:pt modelId="{0EE7CFC4-EE5B-46CD-B4EB-9BB9132E6BCC}" type="pres">
      <dgm:prSet presAssocID="{71D928AC-D414-4E11-8E98-FA2A2B672B1C}" presName="parTrans" presStyleLbl="sibTrans2D1" presStyleIdx="2" presStyleCnt="7"/>
      <dgm:spPr/>
      <dgm:t>
        <a:bodyPr/>
        <a:lstStyle/>
        <a:p>
          <a:endParaRPr lang="da-DK"/>
        </a:p>
      </dgm:t>
    </dgm:pt>
    <dgm:pt modelId="{29AB0D81-4015-48FB-B16C-8DD666378AE1}" type="pres">
      <dgm:prSet presAssocID="{71D928AC-D414-4E11-8E98-FA2A2B672B1C}" presName="connectorText" presStyleLbl="sibTrans2D1" presStyleIdx="2" presStyleCnt="7"/>
      <dgm:spPr/>
      <dgm:t>
        <a:bodyPr/>
        <a:lstStyle/>
        <a:p>
          <a:endParaRPr lang="da-DK"/>
        </a:p>
      </dgm:t>
    </dgm:pt>
    <dgm:pt modelId="{695972E7-F417-4056-BA51-CFB3C7A24583}" type="pres">
      <dgm:prSet presAssocID="{FDFF6AE6-4531-40BF-B645-6ACC68179AF8}" presName="node" presStyleLbl="node1" presStyleIdx="2" presStyleCnt="7">
        <dgm:presLayoutVars>
          <dgm:bulletEnabled val="1"/>
        </dgm:presLayoutVars>
      </dgm:prSet>
      <dgm:spPr/>
      <dgm:t>
        <a:bodyPr/>
        <a:lstStyle/>
        <a:p>
          <a:endParaRPr lang="da-DK"/>
        </a:p>
      </dgm:t>
    </dgm:pt>
    <dgm:pt modelId="{B5E9ABDD-090F-4427-A53B-C35CEDBF9250}" type="pres">
      <dgm:prSet presAssocID="{B34DECD9-84F4-4B4C-B371-9EE209EB139E}" presName="parTrans" presStyleLbl="sibTrans2D1" presStyleIdx="3" presStyleCnt="7"/>
      <dgm:spPr/>
      <dgm:t>
        <a:bodyPr/>
        <a:lstStyle/>
        <a:p>
          <a:endParaRPr lang="da-DK"/>
        </a:p>
      </dgm:t>
    </dgm:pt>
    <dgm:pt modelId="{65BFEB42-EA88-4122-9339-777305A22D81}" type="pres">
      <dgm:prSet presAssocID="{B34DECD9-84F4-4B4C-B371-9EE209EB139E}" presName="connectorText" presStyleLbl="sibTrans2D1" presStyleIdx="3" presStyleCnt="7"/>
      <dgm:spPr/>
      <dgm:t>
        <a:bodyPr/>
        <a:lstStyle/>
        <a:p>
          <a:endParaRPr lang="da-DK"/>
        </a:p>
      </dgm:t>
    </dgm:pt>
    <dgm:pt modelId="{065DE478-8B00-4F47-9D32-657F01185223}" type="pres">
      <dgm:prSet presAssocID="{7DE52524-0162-45F3-A8FE-5AD1D6AAD131}" presName="node" presStyleLbl="node1" presStyleIdx="3" presStyleCnt="7">
        <dgm:presLayoutVars>
          <dgm:bulletEnabled val="1"/>
        </dgm:presLayoutVars>
      </dgm:prSet>
      <dgm:spPr/>
      <dgm:t>
        <a:bodyPr/>
        <a:lstStyle/>
        <a:p>
          <a:endParaRPr lang="da-DK"/>
        </a:p>
      </dgm:t>
    </dgm:pt>
    <dgm:pt modelId="{D3D3E782-C81C-4721-9207-5F10B11B2796}" type="pres">
      <dgm:prSet presAssocID="{FD6978EE-6FE1-49ED-9183-8B54C3C77BBB}" presName="parTrans" presStyleLbl="sibTrans2D1" presStyleIdx="4" presStyleCnt="7"/>
      <dgm:spPr/>
      <dgm:t>
        <a:bodyPr/>
        <a:lstStyle/>
        <a:p>
          <a:endParaRPr lang="da-DK"/>
        </a:p>
      </dgm:t>
    </dgm:pt>
    <dgm:pt modelId="{206D54FA-AD56-4567-BA67-4F4823B7348C}" type="pres">
      <dgm:prSet presAssocID="{FD6978EE-6FE1-49ED-9183-8B54C3C77BBB}" presName="connectorText" presStyleLbl="sibTrans2D1" presStyleIdx="4" presStyleCnt="7"/>
      <dgm:spPr/>
      <dgm:t>
        <a:bodyPr/>
        <a:lstStyle/>
        <a:p>
          <a:endParaRPr lang="da-DK"/>
        </a:p>
      </dgm:t>
    </dgm:pt>
    <dgm:pt modelId="{C0DACDBA-55E7-437D-9112-A07EE88DA3D4}" type="pres">
      <dgm:prSet presAssocID="{555AA04D-148F-41A6-BA02-B2C488A6DC7B}" presName="node" presStyleLbl="node1" presStyleIdx="4" presStyleCnt="7">
        <dgm:presLayoutVars>
          <dgm:bulletEnabled val="1"/>
        </dgm:presLayoutVars>
      </dgm:prSet>
      <dgm:spPr/>
      <dgm:t>
        <a:bodyPr/>
        <a:lstStyle/>
        <a:p>
          <a:endParaRPr lang="da-DK"/>
        </a:p>
      </dgm:t>
    </dgm:pt>
    <dgm:pt modelId="{2E2D67A8-22D5-43A9-855F-AEA70F9A7E1C}" type="pres">
      <dgm:prSet presAssocID="{FE5FCFC3-4FCC-4268-96DD-F539FA0AAC9C}" presName="parTrans" presStyleLbl="sibTrans2D1" presStyleIdx="5" presStyleCnt="7"/>
      <dgm:spPr/>
      <dgm:t>
        <a:bodyPr/>
        <a:lstStyle/>
        <a:p>
          <a:endParaRPr lang="da-DK"/>
        </a:p>
      </dgm:t>
    </dgm:pt>
    <dgm:pt modelId="{BF34FB8D-7010-4194-938A-2273D30798BC}" type="pres">
      <dgm:prSet presAssocID="{FE5FCFC3-4FCC-4268-96DD-F539FA0AAC9C}" presName="connectorText" presStyleLbl="sibTrans2D1" presStyleIdx="5" presStyleCnt="7"/>
      <dgm:spPr/>
      <dgm:t>
        <a:bodyPr/>
        <a:lstStyle/>
        <a:p>
          <a:endParaRPr lang="da-DK"/>
        </a:p>
      </dgm:t>
    </dgm:pt>
    <dgm:pt modelId="{91FCB3BF-B026-4F24-9DBF-A816C6E62341}" type="pres">
      <dgm:prSet presAssocID="{C4AFBD81-E797-4FE9-A34F-23F6DB89A1F5}" presName="node" presStyleLbl="node1" presStyleIdx="5" presStyleCnt="7">
        <dgm:presLayoutVars>
          <dgm:bulletEnabled val="1"/>
        </dgm:presLayoutVars>
      </dgm:prSet>
      <dgm:spPr/>
      <dgm:t>
        <a:bodyPr/>
        <a:lstStyle/>
        <a:p>
          <a:endParaRPr lang="da-DK"/>
        </a:p>
      </dgm:t>
    </dgm:pt>
    <dgm:pt modelId="{147580F9-08BA-4D94-968D-88C29D7423A3}" type="pres">
      <dgm:prSet presAssocID="{A9E154F8-027B-4D05-84CD-18BEF4E52041}" presName="parTrans" presStyleLbl="sibTrans2D1" presStyleIdx="6" presStyleCnt="7"/>
      <dgm:spPr/>
      <dgm:t>
        <a:bodyPr/>
        <a:lstStyle/>
        <a:p>
          <a:endParaRPr lang="da-DK"/>
        </a:p>
      </dgm:t>
    </dgm:pt>
    <dgm:pt modelId="{874CDF54-0096-4206-B382-F396EEDE4A55}" type="pres">
      <dgm:prSet presAssocID="{A9E154F8-027B-4D05-84CD-18BEF4E52041}" presName="connectorText" presStyleLbl="sibTrans2D1" presStyleIdx="6" presStyleCnt="7"/>
      <dgm:spPr/>
      <dgm:t>
        <a:bodyPr/>
        <a:lstStyle/>
        <a:p>
          <a:endParaRPr lang="da-DK"/>
        </a:p>
      </dgm:t>
    </dgm:pt>
    <dgm:pt modelId="{B9D4DDA0-8E37-4AB0-94AE-0535517B2824}" type="pres">
      <dgm:prSet presAssocID="{2B8BE911-81BC-4E05-910F-2321A37ADC32}" presName="node" presStyleLbl="node1" presStyleIdx="6" presStyleCnt="7" custRadScaleRad="96679" custRadScaleInc="195108">
        <dgm:presLayoutVars>
          <dgm:bulletEnabled val="1"/>
        </dgm:presLayoutVars>
      </dgm:prSet>
      <dgm:spPr/>
      <dgm:t>
        <a:bodyPr/>
        <a:lstStyle/>
        <a:p>
          <a:endParaRPr lang="da-DK"/>
        </a:p>
      </dgm:t>
    </dgm:pt>
  </dgm:ptLst>
  <dgm:cxnLst>
    <dgm:cxn modelId="{690E597B-549A-4C6F-B725-31484D84D384}" srcId="{19DFA9B1-99AA-4D6C-8981-27BBDE676EA5}" destId="{2B8BE911-81BC-4E05-910F-2321A37ADC32}" srcOrd="6" destOrd="0" parTransId="{A9E154F8-027B-4D05-84CD-18BEF4E52041}" sibTransId="{BABCDB41-1B3D-4259-8B98-DAB00F8E639F}"/>
    <dgm:cxn modelId="{6D7BE16E-216B-45B5-841E-723F8A5C2F92}" type="presOf" srcId="{7DE52524-0162-45F3-A8FE-5AD1D6AAD131}" destId="{065DE478-8B00-4F47-9D32-657F01185223}" srcOrd="0" destOrd="0" presId="urn:microsoft.com/office/officeart/2005/8/layout/radial5"/>
    <dgm:cxn modelId="{8EA4DFDB-063C-4AD2-9F3D-0948A640D909}" type="presOf" srcId="{A9E154F8-027B-4D05-84CD-18BEF4E52041}" destId="{874CDF54-0096-4206-B382-F396EEDE4A55}" srcOrd="1" destOrd="0" presId="urn:microsoft.com/office/officeart/2005/8/layout/radial5"/>
    <dgm:cxn modelId="{477F0FBC-B30E-4482-B1DA-3607D727D483}" type="presOf" srcId="{E340B417-787E-4662-8B4C-338D0D55D93F}" destId="{3233062C-536E-4917-842D-0BEE12DF8B1A}" srcOrd="1" destOrd="0" presId="urn:microsoft.com/office/officeart/2005/8/layout/radial5"/>
    <dgm:cxn modelId="{2B9A10CA-A2DA-475D-A123-AFCB74640A37}" type="presOf" srcId="{A9E154F8-027B-4D05-84CD-18BEF4E52041}" destId="{147580F9-08BA-4D94-968D-88C29D7423A3}" srcOrd="0" destOrd="0" presId="urn:microsoft.com/office/officeart/2005/8/layout/radial5"/>
    <dgm:cxn modelId="{3264E6C7-A1CC-470E-A6A2-322D52B670A3}" type="presOf" srcId="{555AA04D-148F-41A6-BA02-B2C488A6DC7B}" destId="{C0DACDBA-55E7-437D-9112-A07EE88DA3D4}" srcOrd="0" destOrd="0" presId="urn:microsoft.com/office/officeart/2005/8/layout/radial5"/>
    <dgm:cxn modelId="{5FAF22FF-5462-4E12-975C-3B6740E7128E}" type="presOf" srcId="{FDFF6AE6-4531-40BF-B645-6ACC68179AF8}" destId="{695972E7-F417-4056-BA51-CFB3C7A24583}" srcOrd="0" destOrd="0" presId="urn:microsoft.com/office/officeart/2005/8/layout/radial5"/>
    <dgm:cxn modelId="{1D4A43C7-189F-4BA9-B488-500A578C58F2}" type="presOf" srcId="{FE5FCFC3-4FCC-4268-96DD-F539FA0AAC9C}" destId="{BF34FB8D-7010-4194-938A-2273D30798BC}" srcOrd="1" destOrd="0" presId="urn:microsoft.com/office/officeart/2005/8/layout/radial5"/>
    <dgm:cxn modelId="{49EDBF40-D128-4886-AC53-BF2767028C07}" type="presOf" srcId="{FE5FCFC3-4FCC-4268-96DD-F539FA0AAC9C}" destId="{2E2D67A8-22D5-43A9-855F-AEA70F9A7E1C}" srcOrd="0" destOrd="0" presId="urn:microsoft.com/office/officeart/2005/8/layout/radial5"/>
    <dgm:cxn modelId="{1A00C60A-E679-4DE4-9848-B2A2108EB092}" srcId="{19DFA9B1-99AA-4D6C-8981-27BBDE676EA5}" destId="{555AA04D-148F-41A6-BA02-B2C488A6DC7B}" srcOrd="4" destOrd="0" parTransId="{FD6978EE-6FE1-49ED-9183-8B54C3C77BBB}" sibTransId="{78DFA8FE-DE4C-4A26-97AE-F8BF6F103B28}"/>
    <dgm:cxn modelId="{471B8103-3CA1-44C7-AE18-44BA8C35EFB6}" srcId="{19DFA9B1-99AA-4D6C-8981-27BBDE676EA5}" destId="{31E1298C-D18F-452E-97C6-4FCAA78A0D5B}" srcOrd="0" destOrd="0" parTransId="{E340B417-787E-4662-8B4C-338D0D55D93F}" sibTransId="{24055A2A-8703-4A32-8C7F-BECD7F2991B8}"/>
    <dgm:cxn modelId="{6A2782ED-19DF-4994-A753-AFF4F9EABEF5}" srcId="{19DFA9B1-99AA-4D6C-8981-27BBDE676EA5}" destId="{C4AFBD81-E797-4FE9-A34F-23F6DB89A1F5}" srcOrd="5" destOrd="0" parTransId="{FE5FCFC3-4FCC-4268-96DD-F539FA0AAC9C}" sibTransId="{842CDEEA-9DA7-4A49-A3C6-312057B7BFFF}"/>
    <dgm:cxn modelId="{791208CD-6401-4FDC-9CDF-EA6E92B22C34}" type="presOf" srcId="{71D928AC-D414-4E11-8E98-FA2A2B672B1C}" destId="{0EE7CFC4-EE5B-46CD-B4EB-9BB9132E6BCC}" srcOrd="0" destOrd="0" presId="urn:microsoft.com/office/officeart/2005/8/layout/radial5"/>
    <dgm:cxn modelId="{3760E19E-9618-4A7B-8474-C1DFDD6F4B46}" type="presOf" srcId="{FD6978EE-6FE1-49ED-9183-8B54C3C77BBB}" destId="{206D54FA-AD56-4567-BA67-4F4823B7348C}" srcOrd="1" destOrd="0" presId="urn:microsoft.com/office/officeart/2005/8/layout/radial5"/>
    <dgm:cxn modelId="{7E8DA3D2-CBBE-4B93-8041-F276CD28C04C}" type="presOf" srcId="{FAEF3537-568A-4BDC-9F85-A2B0FC6CC14F}" destId="{F41E9C86-2777-45D3-A95C-02553FA71EC3}" srcOrd="1" destOrd="0" presId="urn:microsoft.com/office/officeart/2005/8/layout/radial5"/>
    <dgm:cxn modelId="{A552AF19-A90A-4CBD-A9FD-304C2DD0DE3B}" type="presOf" srcId="{71D928AC-D414-4E11-8E98-FA2A2B672B1C}" destId="{29AB0D81-4015-48FB-B16C-8DD666378AE1}" srcOrd="1" destOrd="0" presId="urn:microsoft.com/office/officeart/2005/8/layout/radial5"/>
    <dgm:cxn modelId="{171C1E6A-CA09-413B-84D2-4996E7D266AD}" type="presOf" srcId="{FD6978EE-6FE1-49ED-9183-8B54C3C77BBB}" destId="{D3D3E782-C81C-4721-9207-5F10B11B2796}" srcOrd="0" destOrd="0" presId="urn:microsoft.com/office/officeart/2005/8/layout/radial5"/>
    <dgm:cxn modelId="{AFF946C4-02A0-4627-89CE-B20FB4D93179}" type="presOf" srcId="{E340B417-787E-4662-8B4C-338D0D55D93F}" destId="{AB0EFBB2-A3DD-4470-A56F-7EDAF1BE0015}" srcOrd="0" destOrd="0" presId="urn:microsoft.com/office/officeart/2005/8/layout/radial5"/>
    <dgm:cxn modelId="{A2AF1821-056F-4A63-AA3A-06E51C887444}" srcId="{19DFA9B1-99AA-4D6C-8981-27BBDE676EA5}" destId="{FDFF6AE6-4531-40BF-B645-6ACC68179AF8}" srcOrd="2" destOrd="0" parTransId="{71D928AC-D414-4E11-8E98-FA2A2B672B1C}" sibTransId="{6FC273A1-77A1-4BF6-A8FC-E6D396CAB2AB}"/>
    <dgm:cxn modelId="{AA01742A-4B5C-465A-9F83-0B51B02BDC06}" type="presOf" srcId="{B34DECD9-84F4-4B4C-B371-9EE209EB139E}" destId="{B5E9ABDD-090F-4427-A53B-C35CEDBF9250}" srcOrd="0" destOrd="0" presId="urn:microsoft.com/office/officeart/2005/8/layout/radial5"/>
    <dgm:cxn modelId="{0337C9E7-9B8D-4530-BED5-5C92B3D9B812}" type="presOf" srcId="{7B549C2D-B704-4FEF-B02E-677200BFEEA9}" destId="{13601D32-83A8-4B9D-9EE7-6F75366EE1B3}" srcOrd="0" destOrd="0" presId="urn:microsoft.com/office/officeart/2005/8/layout/radial5"/>
    <dgm:cxn modelId="{D5EE5748-64B4-4360-8487-6C900BE3376B}" type="presOf" srcId="{19DFA9B1-99AA-4D6C-8981-27BBDE676EA5}" destId="{014BE16B-C720-4FF1-958B-D71F8B1039E1}" srcOrd="0" destOrd="0" presId="urn:microsoft.com/office/officeart/2005/8/layout/radial5"/>
    <dgm:cxn modelId="{F7DD7580-4FF8-420C-83DB-844EF82A3681}" srcId="{7B549C2D-B704-4FEF-B02E-677200BFEEA9}" destId="{19DFA9B1-99AA-4D6C-8981-27BBDE676EA5}" srcOrd="0" destOrd="0" parTransId="{6CAC7A20-8548-47C9-B141-922A1A19E379}" sibTransId="{568C296B-4DF7-4D6A-87F4-81703A4BD377}"/>
    <dgm:cxn modelId="{B54A777A-A5FA-4521-B48A-32DCD597E379}" type="presOf" srcId="{CA35350C-E445-4FE1-A7FF-476F8E019E17}" destId="{D2A972A2-9EA3-41D8-B1EB-E75BA9F71E2E}" srcOrd="0" destOrd="0" presId="urn:microsoft.com/office/officeart/2005/8/layout/radial5"/>
    <dgm:cxn modelId="{991F7910-730D-4F93-A10B-533D9A49FC55}" srcId="{19DFA9B1-99AA-4D6C-8981-27BBDE676EA5}" destId="{7DE52524-0162-45F3-A8FE-5AD1D6AAD131}" srcOrd="3" destOrd="0" parTransId="{B34DECD9-84F4-4B4C-B371-9EE209EB139E}" sibTransId="{EAF7EE47-2FE6-4026-9516-B9DFD5D4A17F}"/>
    <dgm:cxn modelId="{24DDB4D9-0B9B-4261-9E07-FEF5AED778DE}" type="presOf" srcId="{C4AFBD81-E797-4FE9-A34F-23F6DB89A1F5}" destId="{91FCB3BF-B026-4F24-9DBF-A816C6E62341}" srcOrd="0" destOrd="0" presId="urn:microsoft.com/office/officeart/2005/8/layout/radial5"/>
    <dgm:cxn modelId="{7FEBFEA5-E590-443F-A677-6FC6A0D3A6D7}" type="presOf" srcId="{FAEF3537-568A-4BDC-9F85-A2B0FC6CC14F}" destId="{80CDF649-79D2-46A2-860C-53674C003358}" srcOrd="0" destOrd="0" presId="urn:microsoft.com/office/officeart/2005/8/layout/radial5"/>
    <dgm:cxn modelId="{837280FB-50AD-4088-BAED-FD2040A5574E}" type="presOf" srcId="{2B8BE911-81BC-4E05-910F-2321A37ADC32}" destId="{B9D4DDA0-8E37-4AB0-94AE-0535517B2824}" srcOrd="0" destOrd="0" presId="urn:microsoft.com/office/officeart/2005/8/layout/radial5"/>
    <dgm:cxn modelId="{56A032FF-4423-41C2-877A-2275D8265289}" type="presOf" srcId="{31E1298C-D18F-452E-97C6-4FCAA78A0D5B}" destId="{299DF924-AED8-424A-85FB-360E428309E3}" srcOrd="0" destOrd="0" presId="urn:microsoft.com/office/officeart/2005/8/layout/radial5"/>
    <dgm:cxn modelId="{EAA9C20B-3B3F-484B-960A-6E34F8DBB3BB}" type="presOf" srcId="{B34DECD9-84F4-4B4C-B371-9EE209EB139E}" destId="{65BFEB42-EA88-4122-9339-777305A22D81}" srcOrd="1" destOrd="0" presId="urn:microsoft.com/office/officeart/2005/8/layout/radial5"/>
    <dgm:cxn modelId="{6005E71E-104D-4776-8F6F-51351FAB48F1}" srcId="{19DFA9B1-99AA-4D6C-8981-27BBDE676EA5}" destId="{CA35350C-E445-4FE1-A7FF-476F8E019E17}" srcOrd="1" destOrd="0" parTransId="{FAEF3537-568A-4BDC-9F85-A2B0FC6CC14F}" sibTransId="{BD0BB1A4-0DA0-4678-9A00-BE4B8DE03A97}"/>
    <dgm:cxn modelId="{EA1EC044-2284-4EB6-A588-D8E78DE8E205}" type="presParOf" srcId="{13601D32-83A8-4B9D-9EE7-6F75366EE1B3}" destId="{014BE16B-C720-4FF1-958B-D71F8B1039E1}" srcOrd="0" destOrd="0" presId="urn:microsoft.com/office/officeart/2005/8/layout/radial5"/>
    <dgm:cxn modelId="{F9092FCC-41D7-4CE4-9366-D5D4024301FD}" type="presParOf" srcId="{13601D32-83A8-4B9D-9EE7-6F75366EE1B3}" destId="{AB0EFBB2-A3DD-4470-A56F-7EDAF1BE0015}" srcOrd="1" destOrd="0" presId="urn:microsoft.com/office/officeart/2005/8/layout/radial5"/>
    <dgm:cxn modelId="{D9FDB9FA-1785-4C30-8877-97935F679BC2}" type="presParOf" srcId="{AB0EFBB2-A3DD-4470-A56F-7EDAF1BE0015}" destId="{3233062C-536E-4917-842D-0BEE12DF8B1A}" srcOrd="0" destOrd="0" presId="urn:microsoft.com/office/officeart/2005/8/layout/radial5"/>
    <dgm:cxn modelId="{64C770F4-566E-4094-BD06-2E72FBD9A96F}" type="presParOf" srcId="{13601D32-83A8-4B9D-9EE7-6F75366EE1B3}" destId="{299DF924-AED8-424A-85FB-360E428309E3}" srcOrd="2" destOrd="0" presId="urn:microsoft.com/office/officeart/2005/8/layout/radial5"/>
    <dgm:cxn modelId="{0FC1DB8E-8AA4-4EEB-8B5E-3947AE9F1026}" type="presParOf" srcId="{13601D32-83A8-4B9D-9EE7-6F75366EE1B3}" destId="{80CDF649-79D2-46A2-860C-53674C003358}" srcOrd="3" destOrd="0" presId="urn:microsoft.com/office/officeart/2005/8/layout/radial5"/>
    <dgm:cxn modelId="{0702A348-2545-46F9-8355-05D3C5309D19}" type="presParOf" srcId="{80CDF649-79D2-46A2-860C-53674C003358}" destId="{F41E9C86-2777-45D3-A95C-02553FA71EC3}" srcOrd="0" destOrd="0" presId="urn:microsoft.com/office/officeart/2005/8/layout/radial5"/>
    <dgm:cxn modelId="{6DD5B94F-03A5-458F-9C9A-C064AD46B5F1}" type="presParOf" srcId="{13601D32-83A8-4B9D-9EE7-6F75366EE1B3}" destId="{D2A972A2-9EA3-41D8-B1EB-E75BA9F71E2E}" srcOrd="4" destOrd="0" presId="urn:microsoft.com/office/officeart/2005/8/layout/radial5"/>
    <dgm:cxn modelId="{BBE193F1-7CDA-4F85-81BF-FB5968A44500}" type="presParOf" srcId="{13601D32-83A8-4B9D-9EE7-6F75366EE1B3}" destId="{0EE7CFC4-EE5B-46CD-B4EB-9BB9132E6BCC}" srcOrd="5" destOrd="0" presId="urn:microsoft.com/office/officeart/2005/8/layout/radial5"/>
    <dgm:cxn modelId="{D2C77DF0-D7C6-48F2-8938-0DA2432AB03C}" type="presParOf" srcId="{0EE7CFC4-EE5B-46CD-B4EB-9BB9132E6BCC}" destId="{29AB0D81-4015-48FB-B16C-8DD666378AE1}" srcOrd="0" destOrd="0" presId="urn:microsoft.com/office/officeart/2005/8/layout/radial5"/>
    <dgm:cxn modelId="{E43624D7-D0EF-4A85-9C2A-89A8DC1F45DA}" type="presParOf" srcId="{13601D32-83A8-4B9D-9EE7-6F75366EE1B3}" destId="{695972E7-F417-4056-BA51-CFB3C7A24583}" srcOrd="6" destOrd="0" presId="urn:microsoft.com/office/officeart/2005/8/layout/radial5"/>
    <dgm:cxn modelId="{CB0FF72D-5A37-404A-8377-01FC48FA3E69}" type="presParOf" srcId="{13601D32-83A8-4B9D-9EE7-6F75366EE1B3}" destId="{B5E9ABDD-090F-4427-A53B-C35CEDBF9250}" srcOrd="7" destOrd="0" presId="urn:microsoft.com/office/officeart/2005/8/layout/radial5"/>
    <dgm:cxn modelId="{40F8EDDB-6E9A-45AD-8D07-50678DD1B6A3}" type="presParOf" srcId="{B5E9ABDD-090F-4427-A53B-C35CEDBF9250}" destId="{65BFEB42-EA88-4122-9339-777305A22D81}" srcOrd="0" destOrd="0" presId="urn:microsoft.com/office/officeart/2005/8/layout/radial5"/>
    <dgm:cxn modelId="{966157F9-C027-4412-A411-5201833F3D6E}" type="presParOf" srcId="{13601D32-83A8-4B9D-9EE7-6F75366EE1B3}" destId="{065DE478-8B00-4F47-9D32-657F01185223}" srcOrd="8" destOrd="0" presId="urn:microsoft.com/office/officeart/2005/8/layout/radial5"/>
    <dgm:cxn modelId="{1BB38A18-CD2B-43FD-B58F-7BE6F22F27D8}" type="presParOf" srcId="{13601D32-83A8-4B9D-9EE7-6F75366EE1B3}" destId="{D3D3E782-C81C-4721-9207-5F10B11B2796}" srcOrd="9" destOrd="0" presId="urn:microsoft.com/office/officeart/2005/8/layout/radial5"/>
    <dgm:cxn modelId="{2BD3910F-C7D0-489B-95BE-8DBDA7C4CFC6}" type="presParOf" srcId="{D3D3E782-C81C-4721-9207-5F10B11B2796}" destId="{206D54FA-AD56-4567-BA67-4F4823B7348C}" srcOrd="0" destOrd="0" presId="urn:microsoft.com/office/officeart/2005/8/layout/radial5"/>
    <dgm:cxn modelId="{C302D95A-530E-4C0A-8453-F1F46CF5E7C3}" type="presParOf" srcId="{13601D32-83A8-4B9D-9EE7-6F75366EE1B3}" destId="{C0DACDBA-55E7-437D-9112-A07EE88DA3D4}" srcOrd="10" destOrd="0" presId="urn:microsoft.com/office/officeart/2005/8/layout/radial5"/>
    <dgm:cxn modelId="{ECCFAFD2-5234-49D6-A6AB-7A832C59B3E3}" type="presParOf" srcId="{13601D32-83A8-4B9D-9EE7-6F75366EE1B3}" destId="{2E2D67A8-22D5-43A9-855F-AEA70F9A7E1C}" srcOrd="11" destOrd="0" presId="urn:microsoft.com/office/officeart/2005/8/layout/radial5"/>
    <dgm:cxn modelId="{FCF60797-8E56-401B-9372-634D764A13F1}" type="presParOf" srcId="{2E2D67A8-22D5-43A9-855F-AEA70F9A7E1C}" destId="{BF34FB8D-7010-4194-938A-2273D30798BC}" srcOrd="0" destOrd="0" presId="urn:microsoft.com/office/officeart/2005/8/layout/radial5"/>
    <dgm:cxn modelId="{E63CA2A7-4140-4CB8-A90A-DB7226A1FFC6}" type="presParOf" srcId="{13601D32-83A8-4B9D-9EE7-6F75366EE1B3}" destId="{91FCB3BF-B026-4F24-9DBF-A816C6E62341}" srcOrd="12" destOrd="0" presId="urn:microsoft.com/office/officeart/2005/8/layout/radial5"/>
    <dgm:cxn modelId="{C4DEE323-F837-4CE1-94DB-853FEDDE04BA}" type="presParOf" srcId="{13601D32-83A8-4B9D-9EE7-6F75366EE1B3}" destId="{147580F9-08BA-4D94-968D-88C29D7423A3}" srcOrd="13" destOrd="0" presId="urn:microsoft.com/office/officeart/2005/8/layout/radial5"/>
    <dgm:cxn modelId="{DD4C0542-9894-401F-9B26-3D3FB4AD58DB}" type="presParOf" srcId="{147580F9-08BA-4D94-968D-88C29D7423A3}" destId="{874CDF54-0096-4206-B382-F396EEDE4A55}" srcOrd="0" destOrd="0" presId="urn:microsoft.com/office/officeart/2005/8/layout/radial5"/>
    <dgm:cxn modelId="{2DE964DC-DFAA-4B1A-9601-A19F86C962C3}" type="presParOf" srcId="{13601D32-83A8-4B9D-9EE7-6F75366EE1B3}" destId="{B9D4DDA0-8E37-4AB0-94AE-0535517B2824}"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F9AAD3-1261-4528-AD3E-167795F2B2AB}"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9FF924A2-51FD-4A2B-A8D6-80CFFC8F0052}">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200" b="1" dirty="0" smtClean="0"/>
            <a:t>Interdependent </a:t>
          </a:r>
        </a:p>
        <a:p>
          <a:r>
            <a:rPr lang="en-US" sz="1200" b="1" dirty="0" smtClean="0"/>
            <a:t>hegemony</a:t>
          </a:r>
          <a:endParaRPr lang="en-US" sz="1200" b="1" dirty="0"/>
        </a:p>
      </dgm:t>
    </dgm:pt>
    <dgm:pt modelId="{876AA406-B683-4EA4-AE9D-12E98D50AFCA}" type="parTrans" cxnId="{9419A8CA-3838-4ED8-8CCC-820E24C19139}">
      <dgm:prSet/>
      <dgm:spPr/>
      <dgm:t>
        <a:bodyPr/>
        <a:lstStyle/>
        <a:p>
          <a:endParaRPr lang="en-US" sz="1050"/>
        </a:p>
      </dgm:t>
    </dgm:pt>
    <dgm:pt modelId="{CB476E01-9D42-40FE-A8E9-C9B8F63A6410}" type="sibTrans" cxnId="{9419A8CA-3838-4ED8-8CCC-820E24C19139}">
      <dgm:prSet/>
      <dgm:spPr/>
      <dgm:t>
        <a:bodyPr/>
        <a:lstStyle/>
        <a:p>
          <a:endParaRPr lang="en-US" sz="1050"/>
        </a:p>
      </dgm:t>
    </dgm:pt>
    <dgm:pt modelId="{D86CE694-E93D-428B-A9F8-B3AE793FACED}">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050" dirty="0" smtClean="0"/>
            <a:t>“national interest” in terms of cost-benefit analysis rather than in terms of political and ideological alliance</a:t>
          </a:r>
          <a:endParaRPr lang="en-US" sz="1050" dirty="0"/>
        </a:p>
      </dgm:t>
    </dgm:pt>
    <dgm:pt modelId="{E047DE48-8B6A-4E65-A26D-9C24A4205F29}" type="parTrans" cxnId="{3E061D62-A1C8-4E79-A700-99CDA7856269}">
      <dgm:prSet/>
      <dgm:spPr/>
      <dgm:t>
        <a:bodyPr/>
        <a:lstStyle/>
        <a:p>
          <a:endParaRPr lang="en-US" sz="1050"/>
        </a:p>
      </dgm:t>
    </dgm:pt>
    <dgm:pt modelId="{0B8B118F-21C6-411F-9E60-95F6CF8ECF34}" type="sibTrans" cxnId="{3E061D62-A1C8-4E79-A700-99CDA7856269}">
      <dgm:prSet>
        <dgm:style>
          <a:lnRef idx="1">
            <a:schemeClr val="accent3"/>
          </a:lnRef>
          <a:fillRef idx="2">
            <a:schemeClr val="accent3"/>
          </a:fillRef>
          <a:effectRef idx="1">
            <a:schemeClr val="accent3"/>
          </a:effectRef>
          <a:fontRef idx="minor">
            <a:schemeClr val="dk1"/>
          </a:fontRef>
        </dgm:style>
      </dgm:prSet>
      <dgm:spPr/>
      <dgm:t>
        <a:bodyPr/>
        <a:lstStyle/>
        <a:p>
          <a:endParaRPr lang="en-US" sz="1050"/>
        </a:p>
      </dgm:t>
    </dgm:pt>
    <dgm:pt modelId="{EB1D79E4-0E55-4BD6-BAAE-9EE537F1E4D6}">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050" dirty="0" smtClean="0"/>
            <a:t>alliances are more issue-based rather than norm-based</a:t>
          </a:r>
          <a:endParaRPr lang="en-US" sz="1050" dirty="0"/>
        </a:p>
      </dgm:t>
    </dgm:pt>
    <dgm:pt modelId="{D1C34FD9-4565-4735-A933-EFFB5C9DD85A}" type="parTrans" cxnId="{75D7854A-A54C-4BDF-8D40-A9B70F384E55}">
      <dgm:prSet/>
      <dgm:spPr/>
      <dgm:t>
        <a:bodyPr/>
        <a:lstStyle/>
        <a:p>
          <a:endParaRPr lang="en-US" sz="1050"/>
        </a:p>
      </dgm:t>
    </dgm:pt>
    <dgm:pt modelId="{1E4F6B3F-7371-4C9E-8A2F-0E801622D398}" type="sibTrans" cxnId="{75D7854A-A54C-4BDF-8D40-A9B70F384E55}">
      <dgm:prSet>
        <dgm:style>
          <a:lnRef idx="1">
            <a:schemeClr val="accent3"/>
          </a:lnRef>
          <a:fillRef idx="2">
            <a:schemeClr val="accent3"/>
          </a:fillRef>
          <a:effectRef idx="1">
            <a:schemeClr val="accent3"/>
          </a:effectRef>
          <a:fontRef idx="minor">
            <a:schemeClr val="dk1"/>
          </a:fontRef>
        </dgm:style>
      </dgm:prSet>
      <dgm:spPr/>
      <dgm:t>
        <a:bodyPr/>
        <a:lstStyle/>
        <a:p>
          <a:endParaRPr lang="en-US" sz="1050"/>
        </a:p>
      </dgm:t>
    </dgm:pt>
    <dgm:pt modelId="{884E7AE2-123B-49B4-AF09-8EF69E56271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1050" dirty="0" smtClean="0"/>
            <a:t>collective “positioning” strategy and “balancing” tactic. Not  a historical bloc</a:t>
          </a:r>
          <a:endParaRPr lang="en-US" sz="1050" dirty="0"/>
        </a:p>
      </dgm:t>
    </dgm:pt>
    <dgm:pt modelId="{C2AD8007-DB93-4A2A-A47C-065081F75AD0}" type="parTrans" cxnId="{F0F48C1B-86C8-489D-8711-A00AD93EEB2B}">
      <dgm:prSet/>
      <dgm:spPr/>
      <dgm:t>
        <a:bodyPr/>
        <a:lstStyle/>
        <a:p>
          <a:endParaRPr lang="en-US" sz="1050"/>
        </a:p>
      </dgm:t>
    </dgm:pt>
    <dgm:pt modelId="{228CA0FB-D88F-40C0-BD3A-4EFF61D5580A}" type="sibTrans" cxnId="{F0F48C1B-86C8-489D-8711-A00AD93EEB2B}">
      <dgm:prSet>
        <dgm:style>
          <a:lnRef idx="1">
            <a:schemeClr val="accent3"/>
          </a:lnRef>
          <a:fillRef idx="2">
            <a:schemeClr val="accent3"/>
          </a:fillRef>
          <a:effectRef idx="1">
            <a:schemeClr val="accent3"/>
          </a:effectRef>
          <a:fontRef idx="minor">
            <a:schemeClr val="dk1"/>
          </a:fontRef>
        </dgm:style>
      </dgm:prSet>
      <dgm:spPr/>
      <dgm:t>
        <a:bodyPr/>
        <a:lstStyle/>
        <a:p>
          <a:endParaRPr lang="en-US" sz="1050"/>
        </a:p>
      </dgm:t>
    </dgm:pt>
    <dgm:pt modelId="{FDB4A229-59D9-46ED-922A-88A0E08103BF}">
      <dgm:prSet custT="1">
        <dgm:style>
          <a:lnRef idx="1">
            <a:schemeClr val="accent3"/>
          </a:lnRef>
          <a:fillRef idx="2">
            <a:schemeClr val="accent3"/>
          </a:fillRef>
          <a:effectRef idx="1">
            <a:schemeClr val="accent3"/>
          </a:effectRef>
          <a:fontRef idx="minor">
            <a:schemeClr val="dk1"/>
          </a:fontRef>
        </dgm:style>
      </dgm:prSet>
      <dgm:spPr/>
      <dgm:t>
        <a:bodyPr/>
        <a:lstStyle/>
        <a:p>
          <a:r>
            <a:rPr lang="en-US" sz="1050" dirty="0" smtClean="0"/>
            <a:t>no hegemonic norms and values defined by one single countries</a:t>
          </a:r>
          <a:endParaRPr lang="en-US" sz="1050" dirty="0"/>
        </a:p>
      </dgm:t>
    </dgm:pt>
    <dgm:pt modelId="{40CB44BA-C042-411D-86E5-80A9DB95C145}" type="parTrans" cxnId="{8E1535BF-83EC-4CB2-BF01-DA6DF572F225}">
      <dgm:prSet/>
      <dgm:spPr/>
      <dgm:t>
        <a:bodyPr/>
        <a:lstStyle/>
        <a:p>
          <a:endParaRPr lang="en-US" sz="1050"/>
        </a:p>
      </dgm:t>
    </dgm:pt>
    <dgm:pt modelId="{8F153511-4FC2-4B91-B999-83578176E742}" type="sibTrans" cxnId="{8E1535BF-83EC-4CB2-BF01-DA6DF572F225}">
      <dgm:prSet>
        <dgm:style>
          <a:lnRef idx="1">
            <a:schemeClr val="accent3"/>
          </a:lnRef>
          <a:fillRef idx="2">
            <a:schemeClr val="accent3"/>
          </a:fillRef>
          <a:effectRef idx="1">
            <a:schemeClr val="accent3"/>
          </a:effectRef>
          <a:fontRef idx="minor">
            <a:schemeClr val="dk1"/>
          </a:fontRef>
        </dgm:style>
      </dgm:prSet>
      <dgm:spPr/>
      <dgm:t>
        <a:bodyPr/>
        <a:lstStyle/>
        <a:p>
          <a:endParaRPr lang="en-US" sz="1050"/>
        </a:p>
      </dgm:t>
    </dgm:pt>
    <dgm:pt modelId="{4E62AAE8-A863-407F-9267-D0AFE3D75FEE}">
      <dgm:prSet custT="1">
        <dgm:style>
          <a:lnRef idx="1">
            <a:schemeClr val="accent3"/>
          </a:lnRef>
          <a:fillRef idx="2">
            <a:schemeClr val="accent3"/>
          </a:fillRef>
          <a:effectRef idx="1">
            <a:schemeClr val="accent3"/>
          </a:effectRef>
          <a:fontRef idx="minor">
            <a:schemeClr val="dk1"/>
          </a:fontRef>
        </dgm:style>
      </dgm:prSet>
      <dgm:spPr/>
      <dgm:t>
        <a:bodyPr/>
        <a:lstStyle/>
        <a:p>
          <a:r>
            <a:rPr lang="da-DK" sz="1050" dirty="0" smtClean="0"/>
            <a:t> “</a:t>
          </a:r>
          <a:r>
            <a:rPr lang="da-DK" sz="1050" dirty="0" err="1" smtClean="0"/>
            <a:t>incipient</a:t>
          </a:r>
          <a:r>
            <a:rPr lang="da-DK" sz="1050" dirty="0" smtClean="0"/>
            <a:t> </a:t>
          </a:r>
          <a:r>
            <a:rPr lang="da-DK" sz="1050" dirty="0" err="1" smtClean="0"/>
            <a:t>hegemony</a:t>
          </a:r>
          <a:r>
            <a:rPr lang="da-DK" sz="1050" dirty="0" smtClean="0"/>
            <a:t>” vs </a:t>
          </a:r>
          <a:r>
            <a:rPr lang="da-DK" sz="1050" dirty="0" err="1" smtClean="0"/>
            <a:t>declining</a:t>
          </a:r>
          <a:r>
            <a:rPr lang="da-DK" sz="1050" dirty="0" smtClean="0"/>
            <a:t> </a:t>
          </a:r>
          <a:r>
            <a:rPr lang="da-DK" sz="1050" dirty="0" err="1" smtClean="0"/>
            <a:t>hegemony</a:t>
          </a:r>
          <a:endParaRPr lang="en-US" sz="1050" dirty="0"/>
        </a:p>
      </dgm:t>
    </dgm:pt>
    <dgm:pt modelId="{244C4F59-BB08-4F05-B220-8977F4C4B499}" type="parTrans" cxnId="{DBA0F3C8-3BB7-4366-9802-2802E6691229}">
      <dgm:prSet/>
      <dgm:spPr/>
      <dgm:t>
        <a:bodyPr/>
        <a:lstStyle/>
        <a:p>
          <a:endParaRPr lang="en-US" sz="1050"/>
        </a:p>
      </dgm:t>
    </dgm:pt>
    <dgm:pt modelId="{8254F40C-0382-4604-9E30-0CB616030FCC}" type="sibTrans" cxnId="{DBA0F3C8-3BB7-4366-9802-2802E6691229}">
      <dgm:prSet>
        <dgm:style>
          <a:lnRef idx="1">
            <a:schemeClr val="accent3"/>
          </a:lnRef>
          <a:fillRef idx="2">
            <a:schemeClr val="accent3"/>
          </a:fillRef>
          <a:effectRef idx="1">
            <a:schemeClr val="accent3"/>
          </a:effectRef>
          <a:fontRef idx="minor">
            <a:schemeClr val="dk1"/>
          </a:fontRef>
        </dgm:style>
      </dgm:prSet>
      <dgm:spPr/>
      <dgm:t>
        <a:bodyPr/>
        <a:lstStyle/>
        <a:p>
          <a:endParaRPr lang="en-US" sz="1050"/>
        </a:p>
      </dgm:t>
    </dgm:pt>
    <dgm:pt modelId="{419C64F5-6034-4C9C-A5EF-34F0BB3987A7}">
      <dgm:prSet custT="1">
        <dgm:style>
          <a:lnRef idx="1">
            <a:schemeClr val="accent3"/>
          </a:lnRef>
          <a:fillRef idx="2">
            <a:schemeClr val="accent3"/>
          </a:fillRef>
          <a:effectRef idx="1">
            <a:schemeClr val="accent3"/>
          </a:effectRef>
          <a:fontRef idx="minor">
            <a:schemeClr val="dk1"/>
          </a:fontRef>
        </dgm:style>
      </dgm:prSet>
      <dgm:spPr/>
      <dgm:t>
        <a:bodyPr/>
        <a:lstStyle/>
        <a:p>
          <a:r>
            <a:rPr lang="da-DK" sz="1050" dirty="0" err="1" smtClean="0"/>
            <a:t>reverse</a:t>
          </a:r>
          <a:r>
            <a:rPr lang="da-DK" sz="1050" dirty="0" smtClean="0"/>
            <a:t> the </a:t>
          </a:r>
          <a:r>
            <a:rPr lang="da-DK" sz="1050" dirty="0" err="1" smtClean="0"/>
            <a:t>traditional</a:t>
          </a:r>
          <a:r>
            <a:rPr lang="da-DK" sz="1050" dirty="0" smtClean="0"/>
            <a:t> dependent </a:t>
          </a:r>
          <a:r>
            <a:rPr lang="da-DK" sz="1050" dirty="0" err="1" smtClean="0"/>
            <a:t>relationship</a:t>
          </a:r>
          <a:r>
            <a:rPr lang="da-DK" sz="1050" dirty="0" smtClean="0"/>
            <a:t>: </a:t>
          </a:r>
          <a:r>
            <a:rPr lang="da-DK" sz="1050" dirty="0" err="1" smtClean="0"/>
            <a:t>first</a:t>
          </a:r>
          <a:r>
            <a:rPr lang="da-DK" sz="1050" dirty="0" smtClean="0"/>
            <a:t> </a:t>
          </a:r>
          <a:r>
            <a:rPr lang="da-DK" sz="1050" dirty="0" err="1" smtClean="0"/>
            <a:t>world</a:t>
          </a:r>
          <a:r>
            <a:rPr lang="da-DK" sz="1050" dirty="0" smtClean="0"/>
            <a:t> and </a:t>
          </a:r>
          <a:r>
            <a:rPr lang="da-DK" sz="1050" dirty="0" err="1" smtClean="0"/>
            <a:t>third</a:t>
          </a:r>
          <a:r>
            <a:rPr lang="da-DK" sz="1050" dirty="0" smtClean="0"/>
            <a:t> </a:t>
          </a:r>
          <a:r>
            <a:rPr lang="da-DK" sz="1050" dirty="0" err="1" smtClean="0"/>
            <a:t>world</a:t>
          </a:r>
          <a:endParaRPr lang="en-US" sz="1050" dirty="0"/>
        </a:p>
      </dgm:t>
    </dgm:pt>
    <dgm:pt modelId="{B6609DCF-5B3E-4CE0-B618-5599225753F5}" type="parTrans" cxnId="{7781A255-6BE2-45BD-8F8F-9EE04CF25037}">
      <dgm:prSet/>
      <dgm:spPr/>
      <dgm:t>
        <a:bodyPr/>
        <a:lstStyle/>
        <a:p>
          <a:endParaRPr lang="en-US" sz="1050"/>
        </a:p>
      </dgm:t>
    </dgm:pt>
    <dgm:pt modelId="{0ACE27E1-EBD3-425D-A9F8-6CDDCA3A7E68}" type="sibTrans" cxnId="{7781A255-6BE2-45BD-8F8F-9EE04CF25037}">
      <dgm:prSet>
        <dgm:style>
          <a:lnRef idx="1">
            <a:schemeClr val="accent3"/>
          </a:lnRef>
          <a:fillRef idx="2">
            <a:schemeClr val="accent3"/>
          </a:fillRef>
          <a:effectRef idx="1">
            <a:schemeClr val="accent3"/>
          </a:effectRef>
          <a:fontRef idx="minor">
            <a:schemeClr val="dk1"/>
          </a:fontRef>
        </dgm:style>
      </dgm:prSet>
      <dgm:spPr/>
      <dgm:t>
        <a:bodyPr/>
        <a:lstStyle/>
        <a:p>
          <a:endParaRPr lang="en-US" sz="1050"/>
        </a:p>
      </dgm:t>
    </dgm:pt>
    <dgm:pt modelId="{4ABE018C-3331-4CA2-AE91-06DADAFF0727}" type="pres">
      <dgm:prSet presAssocID="{DDF9AAD3-1261-4528-AD3E-167795F2B2AB}" presName="Name0" presStyleCnt="0">
        <dgm:presLayoutVars>
          <dgm:chMax val="1"/>
          <dgm:dir/>
          <dgm:animLvl val="ctr"/>
          <dgm:resizeHandles val="exact"/>
        </dgm:presLayoutVars>
      </dgm:prSet>
      <dgm:spPr/>
      <dgm:t>
        <a:bodyPr/>
        <a:lstStyle/>
        <a:p>
          <a:endParaRPr lang="en-US"/>
        </a:p>
      </dgm:t>
    </dgm:pt>
    <dgm:pt modelId="{F6D24ABE-2C81-40A7-9F1A-0BD5A1EEE6CE}" type="pres">
      <dgm:prSet presAssocID="{9FF924A2-51FD-4A2B-A8D6-80CFFC8F0052}" presName="centerShape" presStyleLbl="node0" presStyleIdx="0" presStyleCnt="1" custScaleX="104276" custScaleY="108917"/>
      <dgm:spPr/>
      <dgm:t>
        <a:bodyPr/>
        <a:lstStyle/>
        <a:p>
          <a:endParaRPr lang="en-US"/>
        </a:p>
      </dgm:t>
    </dgm:pt>
    <dgm:pt modelId="{707A06C0-771D-41C2-BE11-C150C67F3129}" type="pres">
      <dgm:prSet presAssocID="{D86CE694-E93D-428B-A9F8-B3AE793FACED}" presName="node" presStyleLbl="node1" presStyleIdx="0" presStyleCnt="6" custScaleX="130966" custScaleY="126072" custRadScaleRad="99412" custRadScaleInc="-3451">
        <dgm:presLayoutVars>
          <dgm:bulletEnabled val="1"/>
        </dgm:presLayoutVars>
      </dgm:prSet>
      <dgm:spPr/>
      <dgm:t>
        <a:bodyPr/>
        <a:lstStyle/>
        <a:p>
          <a:endParaRPr lang="en-US"/>
        </a:p>
      </dgm:t>
    </dgm:pt>
    <dgm:pt modelId="{6C39C799-6F30-4C52-82AC-3633FF49873B}" type="pres">
      <dgm:prSet presAssocID="{D86CE694-E93D-428B-A9F8-B3AE793FACED}" presName="dummy" presStyleCnt="0"/>
      <dgm:spPr/>
    </dgm:pt>
    <dgm:pt modelId="{02D0DE17-E49B-44A9-889C-F64575A4ACF5}" type="pres">
      <dgm:prSet presAssocID="{0B8B118F-21C6-411F-9E60-95F6CF8ECF34}" presName="sibTrans" presStyleLbl="sibTrans2D1" presStyleIdx="0" presStyleCnt="6"/>
      <dgm:spPr/>
      <dgm:t>
        <a:bodyPr/>
        <a:lstStyle/>
        <a:p>
          <a:endParaRPr lang="en-US"/>
        </a:p>
      </dgm:t>
    </dgm:pt>
    <dgm:pt modelId="{69F21790-5D82-4FB8-8BF0-C5B669AC5E77}" type="pres">
      <dgm:prSet presAssocID="{FDB4A229-59D9-46ED-922A-88A0E08103BF}" presName="node" presStyleLbl="node1" presStyleIdx="1" presStyleCnt="6" custScaleX="125270" custScaleY="127989" custRadScaleRad="98828" custRadScaleInc="-596">
        <dgm:presLayoutVars>
          <dgm:bulletEnabled val="1"/>
        </dgm:presLayoutVars>
      </dgm:prSet>
      <dgm:spPr/>
      <dgm:t>
        <a:bodyPr/>
        <a:lstStyle/>
        <a:p>
          <a:endParaRPr lang="en-US"/>
        </a:p>
      </dgm:t>
    </dgm:pt>
    <dgm:pt modelId="{D959B818-6B37-4304-B7E9-085B97D5ED4F}" type="pres">
      <dgm:prSet presAssocID="{FDB4A229-59D9-46ED-922A-88A0E08103BF}" presName="dummy" presStyleCnt="0"/>
      <dgm:spPr/>
    </dgm:pt>
    <dgm:pt modelId="{09D07365-C857-45D4-B71A-CAAC0E4A03E6}" type="pres">
      <dgm:prSet presAssocID="{8F153511-4FC2-4B91-B999-83578176E742}" presName="sibTrans" presStyleLbl="sibTrans2D1" presStyleIdx="1" presStyleCnt="6"/>
      <dgm:spPr/>
      <dgm:t>
        <a:bodyPr/>
        <a:lstStyle/>
        <a:p>
          <a:endParaRPr lang="en-US"/>
        </a:p>
      </dgm:t>
    </dgm:pt>
    <dgm:pt modelId="{DD788CDE-5571-4D61-A7D3-19587CA6E704}" type="pres">
      <dgm:prSet presAssocID="{EB1D79E4-0E55-4BD6-BAAE-9EE537F1E4D6}" presName="node" presStyleLbl="node1" presStyleIdx="2" presStyleCnt="6" custScaleX="120206" custScaleY="116805" custRadScaleRad="99135" custRadScaleInc="2720">
        <dgm:presLayoutVars>
          <dgm:bulletEnabled val="1"/>
        </dgm:presLayoutVars>
      </dgm:prSet>
      <dgm:spPr/>
      <dgm:t>
        <a:bodyPr/>
        <a:lstStyle/>
        <a:p>
          <a:endParaRPr lang="en-US"/>
        </a:p>
      </dgm:t>
    </dgm:pt>
    <dgm:pt modelId="{4A10DBE1-ADC0-44D4-87D5-B8C2087228BA}" type="pres">
      <dgm:prSet presAssocID="{EB1D79E4-0E55-4BD6-BAAE-9EE537F1E4D6}" presName="dummy" presStyleCnt="0"/>
      <dgm:spPr/>
    </dgm:pt>
    <dgm:pt modelId="{652E8DFD-A960-409D-8C4D-F32FA704390A}" type="pres">
      <dgm:prSet presAssocID="{1E4F6B3F-7371-4C9E-8A2F-0E801622D398}" presName="sibTrans" presStyleLbl="sibTrans2D1" presStyleIdx="2" presStyleCnt="6"/>
      <dgm:spPr/>
      <dgm:t>
        <a:bodyPr/>
        <a:lstStyle/>
        <a:p>
          <a:endParaRPr lang="en-US"/>
        </a:p>
      </dgm:t>
    </dgm:pt>
    <dgm:pt modelId="{BC82C345-8EDE-4CFA-A547-74CC023FF645}" type="pres">
      <dgm:prSet presAssocID="{884E7AE2-123B-49B4-AF09-8EF69E562714}" presName="node" presStyleLbl="node1" presStyleIdx="3" presStyleCnt="6" custScaleX="127085" custScaleY="121235">
        <dgm:presLayoutVars>
          <dgm:bulletEnabled val="1"/>
        </dgm:presLayoutVars>
      </dgm:prSet>
      <dgm:spPr/>
      <dgm:t>
        <a:bodyPr/>
        <a:lstStyle/>
        <a:p>
          <a:endParaRPr lang="en-US"/>
        </a:p>
      </dgm:t>
    </dgm:pt>
    <dgm:pt modelId="{E539DF38-46A8-46E5-B732-65F694778F54}" type="pres">
      <dgm:prSet presAssocID="{884E7AE2-123B-49B4-AF09-8EF69E562714}" presName="dummy" presStyleCnt="0"/>
      <dgm:spPr/>
    </dgm:pt>
    <dgm:pt modelId="{888013D3-2D0A-42F7-80F6-B77123F2FB9E}" type="pres">
      <dgm:prSet presAssocID="{228CA0FB-D88F-40C0-BD3A-4EFF61D5580A}" presName="sibTrans" presStyleLbl="sibTrans2D1" presStyleIdx="3" presStyleCnt="6"/>
      <dgm:spPr/>
      <dgm:t>
        <a:bodyPr/>
        <a:lstStyle/>
        <a:p>
          <a:endParaRPr lang="en-US"/>
        </a:p>
      </dgm:t>
    </dgm:pt>
    <dgm:pt modelId="{4F9ED1DA-C9F5-4C8A-B16D-8268E67E13DC}" type="pres">
      <dgm:prSet presAssocID="{4E62AAE8-A863-407F-9267-D0AFE3D75FEE}" presName="node" presStyleLbl="node1" presStyleIdx="4" presStyleCnt="6" custScaleX="123838" custScaleY="130227">
        <dgm:presLayoutVars>
          <dgm:bulletEnabled val="1"/>
        </dgm:presLayoutVars>
      </dgm:prSet>
      <dgm:spPr/>
      <dgm:t>
        <a:bodyPr/>
        <a:lstStyle/>
        <a:p>
          <a:endParaRPr lang="en-US"/>
        </a:p>
      </dgm:t>
    </dgm:pt>
    <dgm:pt modelId="{1FF4EBC0-A06F-4A2C-B920-4684FC7CB10E}" type="pres">
      <dgm:prSet presAssocID="{4E62AAE8-A863-407F-9267-D0AFE3D75FEE}" presName="dummy" presStyleCnt="0"/>
      <dgm:spPr/>
    </dgm:pt>
    <dgm:pt modelId="{B7E9E2DA-B564-4ECD-AEB1-A847D25B10AB}" type="pres">
      <dgm:prSet presAssocID="{8254F40C-0382-4604-9E30-0CB616030FCC}" presName="sibTrans" presStyleLbl="sibTrans2D1" presStyleIdx="4" presStyleCnt="6"/>
      <dgm:spPr/>
      <dgm:t>
        <a:bodyPr/>
        <a:lstStyle/>
        <a:p>
          <a:endParaRPr lang="en-US"/>
        </a:p>
      </dgm:t>
    </dgm:pt>
    <dgm:pt modelId="{1811B4E8-5037-4331-85D5-66BB423E5351}" type="pres">
      <dgm:prSet presAssocID="{419C64F5-6034-4C9C-A5EF-34F0BB3987A7}" presName="node" presStyleLbl="node1" presStyleIdx="5" presStyleCnt="6" custScaleX="128619" custScaleY="119311">
        <dgm:presLayoutVars>
          <dgm:bulletEnabled val="1"/>
        </dgm:presLayoutVars>
      </dgm:prSet>
      <dgm:spPr/>
      <dgm:t>
        <a:bodyPr/>
        <a:lstStyle/>
        <a:p>
          <a:endParaRPr lang="en-US"/>
        </a:p>
      </dgm:t>
    </dgm:pt>
    <dgm:pt modelId="{D4BA701F-BEDD-490C-A8D0-AA72C49F6EF6}" type="pres">
      <dgm:prSet presAssocID="{419C64F5-6034-4C9C-A5EF-34F0BB3987A7}" presName="dummy" presStyleCnt="0"/>
      <dgm:spPr/>
    </dgm:pt>
    <dgm:pt modelId="{76D830F6-CDE4-4B64-9974-5283DCA7B499}" type="pres">
      <dgm:prSet presAssocID="{0ACE27E1-EBD3-425D-A9F8-6CDDCA3A7E68}" presName="sibTrans" presStyleLbl="sibTrans2D1" presStyleIdx="5" presStyleCnt="6"/>
      <dgm:spPr/>
      <dgm:t>
        <a:bodyPr/>
        <a:lstStyle/>
        <a:p>
          <a:endParaRPr lang="en-US"/>
        </a:p>
      </dgm:t>
    </dgm:pt>
  </dgm:ptLst>
  <dgm:cxnLst>
    <dgm:cxn modelId="{F7984D93-842C-419E-89FC-9783496F1C04}" type="presOf" srcId="{9FF924A2-51FD-4A2B-A8D6-80CFFC8F0052}" destId="{F6D24ABE-2C81-40A7-9F1A-0BD5A1EEE6CE}" srcOrd="0" destOrd="0" presId="urn:microsoft.com/office/officeart/2005/8/layout/radial6"/>
    <dgm:cxn modelId="{15CF615E-2178-4739-B385-972DB808EF5E}" type="presOf" srcId="{DDF9AAD3-1261-4528-AD3E-167795F2B2AB}" destId="{4ABE018C-3331-4CA2-AE91-06DADAFF0727}" srcOrd="0" destOrd="0" presId="urn:microsoft.com/office/officeart/2005/8/layout/radial6"/>
    <dgm:cxn modelId="{0C85D984-CA90-4471-8B82-CE169CDF0856}" type="presOf" srcId="{0B8B118F-21C6-411F-9E60-95F6CF8ECF34}" destId="{02D0DE17-E49B-44A9-889C-F64575A4ACF5}" srcOrd="0" destOrd="0" presId="urn:microsoft.com/office/officeart/2005/8/layout/radial6"/>
    <dgm:cxn modelId="{96E2EF05-0863-4008-A98E-227DE419EDE5}" type="presOf" srcId="{D86CE694-E93D-428B-A9F8-B3AE793FACED}" destId="{707A06C0-771D-41C2-BE11-C150C67F3129}" srcOrd="0" destOrd="0" presId="urn:microsoft.com/office/officeart/2005/8/layout/radial6"/>
    <dgm:cxn modelId="{F0F48C1B-86C8-489D-8711-A00AD93EEB2B}" srcId="{9FF924A2-51FD-4A2B-A8D6-80CFFC8F0052}" destId="{884E7AE2-123B-49B4-AF09-8EF69E562714}" srcOrd="3" destOrd="0" parTransId="{C2AD8007-DB93-4A2A-A47C-065081F75AD0}" sibTransId="{228CA0FB-D88F-40C0-BD3A-4EFF61D5580A}"/>
    <dgm:cxn modelId="{D37D01A9-55CB-412A-9235-E75FEB1B4480}" type="presOf" srcId="{1E4F6B3F-7371-4C9E-8A2F-0E801622D398}" destId="{652E8DFD-A960-409D-8C4D-F32FA704390A}" srcOrd="0" destOrd="0" presId="urn:microsoft.com/office/officeart/2005/8/layout/radial6"/>
    <dgm:cxn modelId="{B303818E-580B-43AD-BE00-E6D293B30978}" type="presOf" srcId="{EB1D79E4-0E55-4BD6-BAAE-9EE537F1E4D6}" destId="{DD788CDE-5571-4D61-A7D3-19587CA6E704}" srcOrd="0" destOrd="0" presId="urn:microsoft.com/office/officeart/2005/8/layout/radial6"/>
    <dgm:cxn modelId="{7781A255-6BE2-45BD-8F8F-9EE04CF25037}" srcId="{9FF924A2-51FD-4A2B-A8D6-80CFFC8F0052}" destId="{419C64F5-6034-4C9C-A5EF-34F0BB3987A7}" srcOrd="5" destOrd="0" parTransId="{B6609DCF-5B3E-4CE0-B618-5599225753F5}" sibTransId="{0ACE27E1-EBD3-425D-A9F8-6CDDCA3A7E68}"/>
    <dgm:cxn modelId="{7E4C2D22-5BED-4013-A8B9-0220B63F91DF}" type="presOf" srcId="{8254F40C-0382-4604-9E30-0CB616030FCC}" destId="{B7E9E2DA-B564-4ECD-AEB1-A847D25B10AB}" srcOrd="0" destOrd="0" presId="urn:microsoft.com/office/officeart/2005/8/layout/radial6"/>
    <dgm:cxn modelId="{DBA0F3C8-3BB7-4366-9802-2802E6691229}" srcId="{9FF924A2-51FD-4A2B-A8D6-80CFFC8F0052}" destId="{4E62AAE8-A863-407F-9267-D0AFE3D75FEE}" srcOrd="4" destOrd="0" parTransId="{244C4F59-BB08-4F05-B220-8977F4C4B499}" sibTransId="{8254F40C-0382-4604-9E30-0CB616030FCC}"/>
    <dgm:cxn modelId="{8E1535BF-83EC-4CB2-BF01-DA6DF572F225}" srcId="{9FF924A2-51FD-4A2B-A8D6-80CFFC8F0052}" destId="{FDB4A229-59D9-46ED-922A-88A0E08103BF}" srcOrd="1" destOrd="0" parTransId="{40CB44BA-C042-411D-86E5-80A9DB95C145}" sibTransId="{8F153511-4FC2-4B91-B999-83578176E742}"/>
    <dgm:cxn modelId="{2F218B49-6BBD-4DC9-A822-DF896A824452}" type="presOf" srcId="{8F153511-4FC2-4B91-B999-83578176E742}" destId="{09D07365-C857-45D4-B71A-CAAC0E4A03E6}" srcOrd="0" destOrd="0" presId="urn:microsoft.com/office/officeart/2005/8/layout/radial6"/>
    <dgm:cxn modelId="{071E7A21-4A43-4295-9EA3-8D4E74BB64D0}" type="presOf" srcId="{419C64F5-6034-4C9C-A5EF-34F0BB3987A7}" destId="{1811B4E8-5037-4331-85D5-66BB423E5351}" srcOrd="0" destOrd="0" presId="urn:microsoft.com/office/officeart/2005/8/layout/radial6"/>
    <dgm:cxn modelId="{9419A8CA-3838-4ED8-8CCC-820E24C19139}" srcId="{DDF9AAD3-1261-4528-AD3E-167795F2B2AB}" destId="{9FF924A2-51FD-4A2B-A8D6-80CFFC8F0052}" srcOrd="0" destOrd="0" parTransId="{876AA406-B683-4EA4-AE9D-12E98D50AFCA}" sibTransId="{CB476E01-9D42-40FE-A8E9-C9B8F63A6410}"/>
    <dgm:cxn modelId="{BABE8477-0B78-479E-8D0A-779C22C7FA60}" type="presOf" srcId="{4E62AAE8-A863-407F-9267-D0AFE3D75FEE}" destId="{4F9ED1DA-C9F5-4C8A-B16D-8268E67E13DC}" srcOrd="0" destOrd="0" presId="urn:microsoft.com/office/officeart/2005/8/layout/radial6"/>
    <dgm:cxn modelId="{75D7854A-A54C-4BDF-8D40-A9B70F384E55}" srcId="{9FF924A2-51FD-4A2B-A8D6-80CFFC8F0052}" destId="{EB1D79E4-0E55-4BD6-BAAE-9EE537F1E4D6}" srcOrd="2" destOrd="0" parTransId="{D1C34FD9-4565-4735-A933-EFFB5C9DD85A}" sibTransId="{1E4F6B3F-7371-4C9E-8A2F-0E801622D398}"/>
    <dgm:cxn modelId="{7DB3DB70-4C47-4857-9D6E-8802B137480F}" type="presOf" srcId="{FDB4A229-59D9-46ED-922A-88A0E08103BF}" destId="{69F21790-5D82-4FB8-8BF0-C5B669AC5E77}" srcOrd="0" destOrd="0" presId="urn:microsoft.com/office/officeart/2005/8/layout/radial6"/>
    <dgm:cxn modelId="{6E4A05C8-B242-46BF-BC69-3BD89BB31F37}" type="presOf" srcId="{0ACE27E1-EBD3-425D-A9F8-6CDDCA3A7E68}" destId="{76D830F6-CDE4-4B64-9974-5283DCA7B499}" srcOrd="0" destOrd="0" presId="urn:microsoft.com/office/officeart/2005/8/layout/radial6"/>
    <dgm:cxn modelId="{D15F7B9F-16BB-46C4-83FF-B3135C2A9C53}" type="presOf" srcId="{228CA0FB-D88F-40C0-BD3A-4EFF61D5580A}" destId="{888013D3-2D0A-42F7-80F6-B77123F2FB9E}" srcOrd="0" destOrd="0" presId="urn:microsoft.com/office/officeart/2005/8/layout/radial6"/>
    <dgm:cxn modelId="{3E061D62-A1C8-4E79-A700-99CDA7856269}" srcId="{9FF924A2-51FD-4A2B-A8D6-80CFFC8F0052}" destId="{D86CE694-E93D-428B-A9F8-B3AE793FACED}" srcOrd="0" destOrd="0" parTransId="{E047DE48-8B6A-4E65-A26D-9C24A4205F29}" sibTransId="{0B8B118F-21C6-411F-9E60-95F6CF8ECF34}"/>
    <dgm:cxn modelId="{DF4CB146-0906-4392-8FEE-6D6BF7A46AF0}" type="presOf" srcId="{884E7AE2-123B-49B4-AF09-8EF69E562714}" destId="{BC82C345-8EDE-4CFA-A547-74CC023FF645}" srcOrd="0" destOrd="0" presId="urn:microsoft.com/office/officeart/2005/8/layout/radial6"/>
    <dgm:cxn modelId="{D1FD8DC3-F735-41F7-B84B-50E141A40EA0}" type="presParOf" srcId="{4ABE018C-3331-4CA2-AE91-06DADAFF0727}" destId="{F6D24ABE-2C81-40A7-9F1A-0BD5A1EEE6CE}" srcOrd="0" destOrd="0" presId="urn:microsoft.com/office/officeart/2005/8/layout/radial6"/>
    <dgm:cxn modelId="{9BAD6223-B1C1-4324-A066-E293649D89AC}" type="presParOf" srcId="{4ABE018C-3331-4CA2-AE91-06DADAFF0727}" destId="{707A06C0-771D-41C2-BE11-C150C67F3129}" srcOrd="1" destOrd="0" presId="urn:microsoft.com/office/officeart/2005/8/layout/radial6"/>
    <dgm:cxn modelId="{E9E8EC3C-9929-4CC5-BC4B-08205C60B0BB}" type="presParOf" srcId="{4ABE018C-3331-4CA2-AE91-06DADAFF0727}" destId="{6C39C799-6F30-4C52-82AC-3633FF49873B}" srcOrd="2" destOrd="0" presId="urn:microsoft.com/office/officeart/2005/8/layout/radial6"/>
    <dgm:cxn modelId="{81E056EC-8CAE-4002-B358-6E689742D223}" type="presParOf" srcId="{4ABE018C-3331-4CA2-AE91-06DADAFF0727}" destId="{02D0DE17-E49B-44A9-889C-F64575A4ACF5}" srcOrd="3" destOrd="0" presId="urn:microsoft.com/office/officeart/2005/8/layout/radial6"/>
    <dgm:cxn modelId="{E2ADA389-BC6F-423E-B0FD-2A810958DAC5}" type="presParOf" srcId="{4ABE018C-3331-4CA2-AE91-06DADAFF0727}" destId="{69F21790-5D82-4FB8-8BF0-C5B669AC5E77}" srcOrd="4" destOrd="0" presId="urn:microsoft.com/office/officeart/2005/8/layout/radial6"/>
    <dgm:cxn modelId="{FF063416-A17B-4E18-B436-98F1EB629710}" type="presParOf" srcId="{4ABE018C-3331-4CA2-AE91-06DADAFF0727}" destId="{D959B818-6B37-4304-B7E9-085B97D5ED4F}" srcOrd="5" destOrd="0" presId="urn:microsoft.com/office/officeart/2005/8/layout/radial6"/>
    <dgm:cxn modelId="{34F70B1E-75DC-405C-9977-3AA5F3F437EB}" type="presParOf" srcId="{4ABE018C-3331-4CA2-AE91-06DADAFF0727}" destId="{09D07365-C857-45D4-B71A-CAAC0E4A03E6}" srcOrd="6" destOrd="0" presId="urn:microsoft.com/office/officeart/2005/8/layout/radial6"/>
    <dgm:cxn modelId="{FBFE236F-CFE8-42D4-A770-3C1BAC3D2B2B}" type="presParOf" srcId="{4ABE018C-3331-4CA2-AE91-06DADAFF0727}" destId="{DD788CDE-5571-4D61-A7D3-19587CA6E704}" srcOrd="7" destOrd="0" presId="urn:microsoft.com/office/officeart/2005/8/layout/radial6"/>
    <dgm:cxn modelId="{66AFEB77-5BB8-4002-B18F-8201125F79B2}" type="presParOf" srcId="{4ABE018C-3331-4CA2-AE91-06DADAFF0727}" destId="{4A10DBE1-ADC0-44D4-87D5-B8C2087228BA}" srcOrd="8" destOrd="0" presId="urn:microsoft.com/office/officeart/2005/8/layout/radial6"/>
    <dgm:cxn modelId="{96D327D9-DE4E-4FFE-B99B-D227262881CE}" type="presParOf" srcId="{4ABE018C-3331-4CA2-AE91-06DADAFF0727}" destId="{652E8DFD-A960-409D-8C4D-F32FA704390A}" srcOrd="9" destOrd="0" presId="urn:microsoft.com/office/officeart/2005/8/layout/radial6"/>
    <dgm:cxn modelId="{61584F64-2DBF-4357-A79E-38B858932885}" type="presParOf" srcId="{4ABE018C-3331-4CA2-AE91-06DADAFF0727}" destId="{BC82C345-8EDE-4CFA-A547-74CC023FF645}" srcOrd="10" destOrd="0" presId="urn:microsoft.com/office/officeart/2005/8/layout/radial6"/>
    <dgm:cxn modelId="{CEDA2F81-E780-4A3A-9525-51783407EB3A}" type="presParOf" srcId="{4ABE018C-3331-4CA2-AE91-06DADAFF0727}" destId="{E539DF38-46A8-46E5-B732-65F694778F54}" srcOrd="11" destOrd="0" presId="urn:microsoft.com/office/officeart/2005/8/layout/radial6"/>
    <dgm:cxn modelId="{95F614FB-32EA-446B-AD73-301C184035D4}" type="presParOf" srcId="{4ABE018C-3331-4CA2-AE91-06DADAFF0727}" destId="{888013D3-2D0A-42F7-80F6-B77123F2FB9E}" srcOrd="12" destOrd="0" presId="urn:microsoft.com/office/officeart/2005/8/layout/radial6"/>
    <dgm:cxn modelId="{A87C2B49-4890-4C77-BC98-D16E42D2881B}" type="presParOf" srcId="{4ABE018C-3331-4CA2-AE91-06DADAFF0727}" destId="{4F9ED1DA-C9F5-4C8A-B16D-8268E67E13DC}" srcOrd="13" destOrd="0" presId="urn:microsoft.com/office/officeart/2005/8/layout/radial6"/>
    <dgm:cxn modelId="{3EBB1AA7-6AE0-4DFB-B779-7AD00DACD799}" type="presParOf" srcId="{4ABE018C-3331-4CA2-AE91-06DADAFF0727}" destId="{1FF4EBC0-A06F-4A2C-B920-4684FC7CB10E}" srcOrd="14" destOrd="0" presId="urn:microsoft.com/office/officeart/2005/8/layout/radial6"/>
    <dgm:cxn modelId="{AABB07E3-37DF-4F18-AE0D-8C17ED08A2BA}" type="presParOf" srcId="{4ABE018C-3331-4CA2-AE91-06DADAFF0727}" destId="{B7E9E2DA-B564-4ECD-AEB1-A847D25B10AB}" srcOrd="15" destOrd="0" presId="urn:microsoft.com/office/officeart/2005/8/layout/radial6"/>
    <dgm:cxn modelId="{1E7819DF-0520-48FA-9D9B-9D49FBA7F143}" type="presParOf" srcId="{4ABE018C-3331-4CA2-AE91-06DADAFF0727}" destId="{1811B4E8-5037-4331-85D5-66BB423E5351}" srcOrd="16" destOrd="0" presId="urn:microsoft.com/office/officeart/2005/8/layout/radial6"/>
    <dgm:cxn modelId="{F5A4FCF1-17EB-4D99-ABB0-75975E3236C6}" type="presParOf" srcId="{4ABE018C-3331-4CA2-AE91-06DADAFF0727}" destId="{D4BA701F-BEDD-490C-A8D0-AA72C49F6EF6}" srcOrd="17" destOrd="0" presId="urn:microsoft.com/office/officeart/2005/8/layout/radial6"/>
    <dgm:cxn modelId="{84E7219D-C09B-4BE9-A1FA-8E9B243E2566}" type="presParOf" srcId="{4ABE018C-3331-4CA2-AE91-06DADAFF0727}" destId="{76D830F6-CDE4-4B64-9974-5283DCA7B499}"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4CE354-ECA6-4663-97D0-B70DFD27ADC0}"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DB2F06FD-09C5-46BE-99BD-060FCEDFBDFD}">
      <dgm:prSet phldrT="[Tekst]">
        <dgm:style>
          <a:lnRef idx="1">
            <a:schemeClr val="accent3"/>
          </a:lnRef>
          <a:fillRef idx="2">
            <a:schemeClr val="accent3"/>
          </a:fillRef>
          <a:effectRef idx="1">
            <a:schemeClr val="accent3"/>
          </a:effectRef>
          <a:fontRef idx="minor">
            <a:schemeClr val="dk1"/>
          </a:fontRef>
        </dgm:style>
      </dgm:prSet>
      <dgm:spPr/>
      <dgm:t>
        <a:bodyPr/>
        <a:lstStyle/>
        <a:p>
          <a:pPr algn="l"/>
          <a:r>
            <a:rPr lang="da-DK" dirty="0"/>
            <a:t>Core </a:t>
          </a:r>
          <a:r>
            <a:rPr lang="da-DK" dirty="0" err="1"/>
            <a:t>states</a:t>
          </a:r>
          <a:r>
            <a:rPr lang="da-DK" dirty="0"/>
            <a:t> form a “</a:t>
          </a:r>
          <a:r>
            <a:rPr lang="da-DK" dirty="0" err="1"/>
            <a:t>cartel</a:t>
          </a:r>
          <a:r>
            <a:rPr lang="da-DK" dirty="0"/>
            <a:t>” in </a:t>
          </a:r>
          <a:r>
            <a:rPr lang="da-DK" dirty="0" err="1"/>
            <a:t>order</a:t>
          </a:r>
          <a:r>
            <a:rPr lang="da-DK" dirty="0"/>
            <a:t> to </a:t>
          </a:r>
          <a:r>
            <a:rPr lang="da-DK" dirty="0" err="1"/>
            <a:t>maintain</a:t>
          </a:r>
          <a:r>
            <a:rPr lang="da-DK" dirty="0"/>
            <a:t> </a:t>
          </a:r>
          <a:r>
            <a:rPr lang="da-DK" dirty="0" err="1"/>
            <a:t>their</a:t>
          </a:r>
          <a:r>
            <a:rPr lang="da-DK" dirty="0"/>
            <a:t> </a:t>
          </a:r>
          <a:r>
            <a:rPr lang="da-DK" dirty="0" err="1"/>
            <a:t>export</a:t>
          </a:r>
          <a:r>
            <a:rPr lang="da-DK" dirty="0"/>
            <a:t> </a:t>
          </a:r>
          <a:r>
            <a:rPr lang="da-DK" dirty="0" err="1"/>
            <a:t>markets</a:t>
          </a:r>
          <a:r>
            <a:rPr lang="da-DK" dirty="0"/>
            <a:t> and super-</a:t>
          </a:r>
          <a:r>
            <a:rPr lang="da-DK" dirty="0" err="1"/>
            <a:t>exploitation</a:t>
          </a:r>
          <a:endParaRPr lang="da-DK" dirty="0"/>
        </a:p>
        <a:p>
          <a:pPr algn="l"/>
          <a:r>
            <a:rPr lang="da-DK" dirty="0" err="1"/>
            <a:t>importance</a:t>
          </a:r>
          <a:r>
            <a:rPr lang="da-DK" dirty="0"/>
            <a:t> of </a:t>
          </a:r>
          <a:r>
            <a:rPr lang="da-DK" dirty="0" err="1"/>
            <a:t>coalition</a:t>
          </a:r>
          <a:r>
            <a:rPr lang="da-DK" dirty="0"/>
            <a:t> and </a:t>
          </a:r>
          <a:r>
            <a:rPr lang="da-DK" dirty="0" err="1"/>
            <a:t>cooperation</a:t>
          </a:r>
          <a:endParaRPr lang="da-DK" dirty="0"/>
        </a:p>
        <a:p>
          <a:pPr algn="l"/>
          <a:r>
            <a:rPr lang="da-DK" dirty="0" err="1"/>
            <a:t>jointly</a:t>
          </a:r>
          <a:r>
            <a:rPr lang="da-DK" dirty="0"/>
            <a:t> </a:t>
          </a:r>
          <a:r>
            <a:rPr lang="da-DK" dirty="0" err="1"/>
            <a:t>exploit</a:t>
          </a:r>
          <a:r>
            <a:rPr lang="da-DK" dirty="0"/>
            <a:t> the </a:t>
          </a:r>
          <a:r>
            <a:rPr lang="da-DK" dirty="0" err="1"/>
            <a:t>underdeveloped</a:t>
          </a:r>
          <a:r>
            <a:rPr lang="da-DK" dirty="0"/>
            <a:t> </a:t>
          </a:r>
          <a:r>
            <a:rPr lang="da-DK" dirty="0" err="1"/>
            <a:t>world</a:t>
          </a:r>
          <a:r>
            <a:rPr lang="da-DK" dirty="0"/>
            <a:t> </a:t>
          </a:r>
          <a:endParaRPr lang="en-US" dirty="0"/>
        </a:p>
      </dgm:t>
    </dgm:pt>
    <dgm:pt modelId="{EE15AAE2-95D7-4119-A044-A308B9A68893}" type="parTrans" cxnId="{1408757A-E151-4061-BE47-7429DE97F9BD}">
      <dgm:prSet/>
      <dgm:spPr/>
      <dgm:t>
        <a:bodyPr/>
        <a:lstStyle/>
        <a:p>
          <a:endParaRPr lang="en-US"/>
        </a:p>
      </dgm:t>
    </dgm:pt>
    <dgm:pt modelId="{726C5CAF-F209-42AC-A028-12E9812E95B8}" type="sibTrans" cxnId="{1408757A-E151-4061-BE47-7429DE97F9BD}">
      <dgm:prSet/>
      <dgm:spPr/>
      <dgm:t>
        <a:bodyPr/>
        <a:lstStyle/>
        <a:p>
          <a:endParaRPr lang="en-US"/>
        </a:p>
      </dgm:t>
    </dgm:pt>
    <dgm:pt modelId="{E6D72DF1-7AAC-42FA-8DEF-9AF936BD6DBB}">
      <dgm:prSet phldrT="[Tekst]">
        <dgm:style>
          <a:lnRef idx="1">
            <a:schemeClr val="accent1"/>
          </a:lnRef>
          <a:fillRef idx="2">
            <a:schemeClr val="accent1"/>
          </a:fillRef>
          <a:effectRef idx="1">
            <a:schemeClr val="accent1"/>
          </a:effectRef>
          <a:fontRef idx="minor">
            <a:schemeClr val="dk1"/>
          </a:fontRef>
        </dgm:style>
      </dgm:prSet>
      <dgm:spPr/>
      <dgm:t>
        <a:bodyPr/>
        <a:lstStyle/>
        <a:p>
          <a:pPr algn="l"/>
          <a:r>
            <a:rPr lang="en-US" dirty="0"/>
            <a:t>The rise of financial capitalism</a:t>
          </a:r>
        </a:p>
        <a:p>
          <a:pPr algn="l"/>
          <a:r>
            <a:rPr lang="en-US" dirty="0"/>
            <a:t>Matured internal market, overproduction let to capital overseas expansion.</a:t>
          </a:r>
        </a:p>
        <a:p>
          <a:pPr algn="l"/>
          <a:r>
            <a:rPr lang="en-US" dirty="0"/>
            <a:t>core of capitalism competed to expand their exploitative sphere, their interests intersected and conflicted,</a:t>
          </a:r>
          <a:r>
            <a:rPr lang="da-DK" dirty="0"/>
            <a:t> </a:t>
          </a:r>
          <a:r>
            <a:rPr lang="da-DK" dirty="0" err="1"/>
            <a:t>leading</a:t>
          </a:r>
          <a:r>
            <a:rPr lang="da-DK" dirty="0"/>
            <a:t> to </a:t>
          </a:r>
          <a:r>
            <a:rPr lang="da-DK" dirty="0" err="1"/>
            <a:t>inevitable</a:t>
          </a:r>
          <a:r>
            <a:rPr lang="da-DK" dirty="0"/>
            <a:t> </a:t>
          </a:r>
          <a:r>
            <a:rPr lang="en-US" dirty="0"/>
            <a:t>wars</a:t>
          </a:r>
        </a:p>
      </dgm:t>
    </dgm:pt>
    <dgm:pt modelId="{6C89C902-7886-46BA-AA7C-E33BC5EB521C}" type="parTrans" cxnId="{88AA2DE3-F18A-4E9E-BCC6-92F264DCA68D}">
      <dgm:prSet/>
      <dgm:spPr/>
      <dgm:t>
        <a:bodyPr/>
        <a:lstStyle/>
        <a:p>
          <a:endParaRPr lang="en-US"/>
        </a:p>
      </dgm:t>
    </dgm:pt>
    <dgm:pt modelId="{9337E480-6687-437D-9622-07EE75A5E7A0}" type="sibTrans" cxnId="{88AA2DE3-F18A-4E9E-BCC6-92F264DCA68D}">
      <dgm:prSet/>
      <dgm:spPr/>
      <dgm:t>
        <a:bodyPr/>
        <a:lstStyle/>
        <a:p>
          <a:endParaRPr lang="en-US"/>
        </a:p>
      </dgm:t>
    </dgm:pt>
    <dgm:pt modelId="{54C23BE5-87E8-467C-AB03-DA57CE3032E1}" type="pres">
      <dgm:prSet presAssocID="{4D4CE354-ECA6-4663-97D0-B70DFD27ADC0}" presName="diagram" presStyleCnt="0">
        <dgm:presLayoutVars>
          <dgm:dir/>
          <dgm:resizeHandles val="exact"/>
        </dgm:presLayoutVars>
      </dgm:prSet>
      <dgm:spPr/>
      <dgm:t>
        <a:bodyPr/>
        <a:lstStyle/>
        <a:p>
          <a:endParaRPr lang="da-DK"/>
        </a:p>
      </dgm:t>
    </dgm:pt>
    <dgm:pt modelId="{7ABC5622-E9C1-4B5B-A76A-13E6DFC12F01}" type="pres">
      <dgm:prSet presAssocID="{DB2F06FD-09C5-46BE-99BD-060FCEDFBDFD}" presName="arrow" presStyleLbl="node1" presStyleIdx="0" presStyleCnt="2" custScaleX="127067">
        <dgm:presLayoutVars>
          <dgm:bulletEnabled val="1"/>
        </dgm:presLayoutVars>
      </dgm:prSet>
      <dgm:spPr/>
      <dgm:t>
        <a:bodyPr/>
        <a:lstStyle/>
        <a:p>
          <a:endParaRPr lang="da-DK"/>
        </a:p>
      </dgm:t>
    </dgm:pt>
    <dgm:pt modelId="{FE1E9A57-D52B-4436-A397-F7E1E7ED3C19}" type="pres">
      <dgm:prSet presAssocID="{E6D72DF1-7AAC-42FA-8DEF-9AF936BD6DBB}" presName="arrow" presStyleLbl="node1" presStyleIdx="1" presStyleCnt="2" custScaleX="131955">
        <dgm:presLayoutVars>
          <dgm:bulletEnabled val="1"/>
        </dgm:presLayoutVars>
      </dgm:prSet>
      <dgm:spPr/>
      <dgm:t>
        <a:bodyPr/>
        <a:lstStyle/>
        <a:p>
          <a:endParaRPr lang="da-DK"/>
        </a:p>
      </dgm:t>
    </dgm:pt>
  </dgm:ptLst>
  <dgm:cxnLst>
    <dgm:cxn modelId="{2F15B952-0BA1-4A48-9AB5-6521D3227FAE}" type="presOf" srcId="{4D4CE354-ECA6-4663-97D0-B70DFD27ADC0}" destId="{54C23BE5-87E8-467C-AB03-DA57CE3032E1}" srcOrd="0" destOrd="0" presId="urn:microsoft.com/office/officeart/2005/8/layout/arrow5"/>
    <dgm:cxn modelId="{88AA2DE3-F18A-4E9E-BCC6-92F264DCA68D}" srcId="{4D4CE354-ECA6-4663-97D0-B70DFD27ADC0}" destId="{E6D72DF1-7AAC-42FA-8DEF-9AF936BD6DBB}" srcOrd="1" destOrd="0" parTransId="{6C89C902-7886-46BA-AA7C-E33BC5EB521C}" sibTransId="{9337E480-6687-437D-9622-07EE75A5E7A0}"/>
    <dgm:cxn modelId="{2ABF674C-D131-4BF4-9EE0-D2563CB6A3B2}" type="presOf" srcId="{E6D72DF1-7AAC-42FA-8DEF-9AF936BD6DBB}" destId="{FE1E9A57-D52B-4436-A397-F7E1E7ED3C19}" srcOrd="0" destOrd="0" presId="urn:microsoft.com/office/officeart/2005/8/layout/arrow5"/>
    <dgm:cxn modelId="{1408757A-E151-4061-BE47-7429DE97F9BD}" srcId="{4D4CE354-ECA6-4663-97D0-B70DFD27ADC0}" destId="{DB2F06FD-09C5-46BE-99BD-060FCEDFBDFD}" srcOrd="0" destOrd="0" parTransId="{EE15AAE2-95D7-4119-A044-A308B9A68893}" sibTransId="{726C5CAF-F209-42AC-A028-12E9812E95B8}"/>
    <dgm:cxn modelId="{A083010C-9B28-4EAB-AED0-9BE7F1B6022D}" type="presOf" srcId="{DB2F06FD-09C5-46BE-99BD-060FCEDFBDFD}" destId="{7ABC5622-E9C1-4B5B-A76A-13E6DFC12F01}" srcOrd="0" destOrd="0" presId="urn:microsoft.com/office/officeart/2005/8/layout/arrow5"/>
    <dgm:cxn modelId="{2266E5E7-CDD9-4B7D-B6BE-58AAE790CFBC}" type="presParOf" srcId="{54C23BE5-87E8-467C-AB03-DA57CE3032E1}" destId="{7ABC5622-E9C1-4B5B-A76A-13E6DFC12F01}" srcOrd="0" destOrd="0" presId="urn:microsoft.com/office/officeart/2005/8/layout/arrow5"/>
    <dgm:cxn modelId="{EC49204C-7F9A-4545-B4AD-9648B615D945}" type="presParOf" srcId="{54C23BE5-87E8-467C-AB03-DA57CE3032E1}" destId="{FE1E9A57-D52B-4436-A397-F7E1E7ED3C19}" srcOrd="1" destOrd="0" presId="urn:microsoft.com/office/officeart/2005/8/layout/arrow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0B7A0-0D2E-4599-B1B0-139C2CD91906}">
      <dsp:nvSpPr>
        <dsp:cNvPr id="0" name=""/>
        <dsp:cNvSpPr/>
      </dsp:nvSpPr>
      <dsp:spPr>
        <a:xfrm>
          <a:off x="5943255" y="3285643"/>
          <a:ext cx="2484367" cy="1759551"/>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45720" tIns="45720" rIns="45720" bIns="45720" numCol="1" spcCol="1270" anchor="t" anchorCtr="0">
          <a:noAutofit/>
        </a:bodyPr>
        <a:lstStyle/>
        <a:p>
          <a:pPr marL="0" lvl="1" indent="0" algn="l" defTabSz="533400">
            <a:lnSpc>
              <a:spcPct val="90000"/>
            </a:lnSpc>
            <a:spcBef>
              <a:spcPct val="0"/>
            </a:spcBef>
            <a:spcAft>
              <a:spcPct val="15000"/>
            </a:spcAft>
            <a:buChar char="••"/>
          </a:pPr>
          <a:r>
            <a:rPr lang="da-DK" sz="1200" kern="1200" dirty="0" smtClean="0"/>
            <a:t>The Big 3</a:t>
          </a:r>
          <a:endParaRPr lang="da-DK" sz="1200" kern="1200" dirty="0"/>
        </a:p>
        <a:p>
          <a:pPr marL="114300" lvl="1" indent="0" algn="l" defTabSz="533400">
            <a:lnSpc>
              <a:spcPct val="90000"/>
            </a:lnSpc>
            <a:spcBef>
              <a:spcPct val="0"/>
            </a:spcBef>
            <a:spcAft>
              <a:spcPct val="15000"/>
            </a:spcAft>
            <a:buChar char="••"/>
          </a:pPr>
          <a:r>
            <a:rPr lang="en-US" sz="1200" kern="1200" dirty="0" smtClean="0"/>
            <a:t> Eastern </a:t>
          </a:r>
          <a:r>
            <a:rPr lang="en-US" sz="1200" kern="1200" dirty="0"/>
            <a:t>Europe, Central Asia, South America, the Middle East, and East Asia growing in influence and economic </a:t>
          </a:r>
          <a:r>
            <a:rPr lang="en-US" sz="1200" kern="1200" dirty="0" smtClean="0"/>
            <a:t>strength </a:t>
          </a:r>
          <a:endParaRPr lang="da-DK" sz="1200" kern="1200" dirty="0"/>
        </a:p>
      </dsp:txBody>
      <dsp:txXfrm>
        <a:off x="6727217" y="3764183"/>
        <a:ext cx="1661753" cy="1242359"/>
      </dsp:txXfrm>
    </dsp:sp>
    <dsp:sp modelId="{A1B5458B-E0A8-4126-9967-E12F2CE3A473}">
      <dsp:nvSpPr>
        <dsp:cNvPr id="0" name=""/>
        <dsp:cNvSpPr/>
      </dsp:nvSpPr>
      <dsp:spPr>
        <a:xfrm>
          <a:off x="136992" y="3402253"/>
          <a:ext cx="2484367" cy="1609306"/>
        </a:xfrm>
        <a:prstGeom prst="roundRect">
          <a:avLst>
            <a:gd name="adj" fmla="val 10000"/>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self-created identity or ideology - Canada, Brazil, India, </a:t>
          </a:r>
          <a:r>
            <a:rPr lang="en-US" sz="1200" kern="1200" dirty="0" err="1"/>
            <a:t>etc</a:t>
          </a:r>
          <a:r>
            <a:rPr lang="en-US" sz="1200" kern="1200" dirty="0"/>
            <a:t> </a:t>
          </a:r>
          <a:endParaRPr lang="da-DK" sz="1200" kern="1200" dirty="0"/>
        </a:p>
        <a:p>
          <a:pPr marL="114300" lvl="1" indent="-114300" algn="l" defTabSz="533400">
            <a:lnSpc>
              <a:spcPct val="90000"/>
            </a:lnSpc>
            <a:spcBef>
              <a:spcPct val="0"/>
            </a:spcBef>
            <a:spcAft>
              <a:spcPct val="15000"/>
            </a:spcAft>
            <a:buChar char="••"/>
          </a:pPr>
          <a:r>
            <a:rPr lang="en-US" sz="1200" kern="1200" dirty="0"/>
            <a:t>multilateralism and institutions</a:t>
          </a:r>
          <a:endParaRPr lang="da-DK" sz="1200" kern="1200" dirty="0"/>
        </a:p>
      </dsp:txBody>
      <dsp:txXfrm>
        <a:off x="172343" y="3839931"/>
        <a:ext cx="1668355" cy="1136278"/>
      </dsp:txXfrm>
    </dsp:sp>
    <dsp:sp modelId="{E4D6C778-D620-4755-848D-5A4E94E40CE8}">
      <dsp:nvSpPr>
        <dsp:cNvPr id="0" name=""/>
        <dsp:cNvSpPr/>
      </dsp:nvSpPr>
      <dsp:spPr>
        <a:xfrm>
          <a:off x="5893940" y="-17523"/>
          <a:ext cx="2484367" cy="1609306"/>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Economic positioning in the capitalist world system</a:t>
          </a:r>
          <a:endParaRPr lang="da-DK" sz="1200" kern="1200" dirty="0"/>
        </a:p>
      </dsp:txBody>
      <dsp:txXfrm>
        <a:off x="6674602" y="17828"/>
        <a:ext cx="1668355" cy="1136278"/>
      </dsp:txXfrm>
    </dsp:sp>
    <dsp:sp modelId="{73BA72E4-3D93-438F-9B94-8B2159C1D669}">
      <dsp:nvSpPr>
        <dsp:cNvPr id="0" name=""/>
        <dsp:cNvSpPr/>
      </dsp:nvSpPr>
      <dsp:spPr>
        <a:xfrm>
          <a:off x="136992" y="-17523"/>
          <a:ext cx="2484367" cy="1609306"/>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45720" tIns="45720" rIns="45720" bIns="45720" numCol="1" spcCol="1270" anchor="t" anchorCtr="0">
          <a:noAutofit/>
        </a:bodyPr>
        <a:lstStyle/>
        <a:p>
          <a:pPr marL="0" lvl="1" indent="0" algn="l" defTabSz="533400">
            <a:lnSpc>
              <a:spcPct val="90000"/>
            </a:lnSpc>
            <a:spcBef>
              <a:spcPct val="0"/>
            </a:spcBef>
            <a:spcAft>
              <a:spcPct val="15000"/>
            </a:spcAft>
            <a:buChar char="••"/>
          </a:pPr>
          <a:r>
            <a:rPr lang="en-US" sz="1200" kern="1200" dirty="0">
              <a:solidFill>
                <a:srgbClr val="000000"/>
              </a:solidFill>
              <a:latin typeface="Times New Roman" panose="02020603050405020304" pitchFamily="18" charset="0"/>
              <a:ea typeface="DengXian"/>
            </a:rPr>
            <a:t>Ascent powers who are able to make a hierarchical transition to the core in international politics and economics</a:t>
          </a:r>
          <a:endParaRPr lang="da-DK" sz="1200" kern="1200" dirty="0"/>
        </a:p>
      </dsp:txBody>
      <dsp:txXfrm>
        <a:off x="172343" y="17828"/>
        <a:ext cx="1668355" cy="1136278"/>
      </dsp:txXfrm>
    </dsp:sp>
    <dsp:sp modelId="{336B30F2-7960-4072-ABC2-7AE23C7DD8A7}">
      <dsp:nvSpPr>
        <dsp:cNvPr id="0" name=""/>
        <dsp:cNvSpPr/>
      </dsp:nvSpPr>
      <dsp:spPr>
        <a:xfrm>
          <a:off x="1829571" y="234356"/>
          <a:ext cx="2177593" cy="2177593"/>
        </a:xfrm>
        <a:prstGeom prst="pieWedge">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a-DK" sz="1600" b="1" kern="1200" dirty="0" err="1"/>
            <a:t>Emerging</a:t>
          </a:r>
          <a:r>
            <a:rPr lang="da-DK" sz="1600" b="1" kern="1200" dirty="0"/>
            <a:t> power</a:t>
          </a:r>
        </a:p>
        <a:p>
          <a:pPr marL="0" lvl="0" indent="0" algn="ctr" defTabSz="711200">
            <a:lnSpc>
              <a:spcPct val="90000"/>
            </a:lnSpc>
            <a:spcBef>
              <a:spcPct val="0"/>
            </a:spcBef>
            <a:spcAft>
              <a:spcPct val="35000"/>
            </a:spcAft>
          </a:pPr>
          <a:r>
            <a:rPr lang="da-DK" sz="1600" b="1" kern="1200" dirty="0"/>
            <a:t>(</a:t>
          </a:r>
          <a:r>
            <a:rPr lang="da-DK" sz="1600" b="1" kern="1200" dirty="0" err="1"/>
            <a:t>market</a:t>
          </a:r>
          <a:r>
            <a:rPr lang="da-DK" sz="1600" b="1" kern="1200" dirty="0"/>
            <a:t>/</a:t>
          </a:r>
          <a:r>
            <a:rPr lang="da-DK" sz="1600" b="1" kern="1200" dirty="0" err="1"/>
            <a:t>state</a:t>
          </a:r>
          <a:r>
            <a:rPr lang="da-DK" sz="1600" b="1" kern="1200" dirty="0"/>
            <a:t>/society)</a:t>
          </a:r>
          <a:endParaRPr lang="da-DK" sz="1600" kern="1200" dirty="0"/>
        </a:p>
      </dsp:txBody>
      <dsp:txXfrm>
        <a:off x="2467373" y="872158"/>
        <a:ext cx="1539791" cy="1539791"/>
      </dsp:txXfrm>
    </dsp:sp>
    <dsp:sp modelId="{921D9693-262E-43D3-9A76-E985B54FA4B3}">
      <dsp:nvSpPr>
        <dsp:cNvPr id="0" name=""/>
        <dsp:cNvSpPr/>
      </dsp:nvSpPr>
      <dsp:spPr>
        <a:xfrm rot="5400000">
          <a:off x="4329926" y="234356"/>
          <a:ext cx="2177593" cy="2177593"/>
        </a:xfrm>
        <a:prstGeom prst="pieWedg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a-DK" sz="1600" b="1" kern="1200" dirty="0" err="1"/>
            <a:t>Semi-periphery</a:t>
          </a:r>
          <a:r>
            <a:rPr lang="da-DK" sz="1600" b="1" kern="1200" dirty="0"/>
            <a:t> </a:t>
          </a:r>
          <a:r>
            <a:rPr lang="da-DK" sz="1600" b="1" kern="1200" dirty="0" err="1"/>
            <a:t>states</a:t>
          </a:r>
          <a:endParaRPr lang="da-DK" sz="1600" kern="1200" dirty="0"/>
        </a:p>
      </dsp:txBody>
      <dsp:txXfrm rot="-5400000">
        <a:off x="4329926" y="872158"/>
        <a:ext cx="1539791" cy="1539791"/>
      </dsp:txXfrm>
    </dsp:sp>
    <dsp:sp modelId="{749FE857-944D-466A-9D97-CB2A6D5A0184}">
      <dsp:nvSpPr>
        <dsp:cNvPr id="0" name=""/>
        <dsp:cNvSpPr/>
      </dsp:nvSpPr>
      <dsp:spPr>
        <a:xfrm rot="10800000">
          <a:off x="4329926" y="2734711"/>
          <a:ext cx="2177593" cy="2177593"/>
        </a:xfrm>
        <a:prstGeom prst="pieWedge">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da-DK" sz="1600" b="1" kern="1200" dirty="0"/>
            <a:t>Second World</a:t>
          </a:r>
        </a:p>
        <a:p>
          <a:pPr lvl="0" algn="ctr" defTabSz="711200">
            <a:lnSpc>
              <a:spcPct val="90000"/>
            </a:lnSpc>
            <a:spcBef>
              <a:spcPct val="0"/>
            </a:spcBef>
            <a:spcAft>
              <a:spcPct val="35000"/>
            </a:spcAft>
          </a:pPr>
          <a:r>
            <a:rPr lang="da-DK" sz="1600" b="1" kern="1200" dirty="0" smtClean="0"/>
            <a:t>(</a:t>
          </a:r>
          <a:r>
            <a:rPr lang="da-DK" sz="1600" b="1" kern="1200" dirty="0" err="1" smtClean="0"/>
            <a:t>excl</a:t>
          </a:r>
          <a:r>
            <a:rPr lang="da-DK" sz="1600" b="1" kern="1200" dirty="0" smtClean="0"/>
            <a:t>. </a:t>
          </a:r>
          <a:r>
            <a:rPr lang="da-DK" sz="1600" b="1" kern="1200" dirty="0"/>
            <a:t>the G3)</a:t>
          </a:r>
        </a:p>
      </dsp:txBody>
      <dsp:txXfrm rot="10800000">
        <a:off x="4329926" y="2734711"/>
        <a:ext cx="1539791" cy="1539791"/>
      </dsp:txXfrm>
    </dsp:sp>
    <dsp:sp modelId="{89CE39D8-F0B8-4109-90F1-83CE669A2017}">
      <dsp:nvSpPr>
        <dsp:cNvPr id="0" name=""/>
        <dsp:cNvSpPr/>
      </dsp:nvSpPr>
      <dsp:spPr>
        <a:xfrm rot="16200000">
          <a:off x="1829571" y="2663264"/>
          <a:ext cx="2177593" cy="2177593"/>
        </a:xfrm>
        <a:prstGeom prst="pieWedg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pPr>
          <a:r>
            <a:rPr lang="da-DK" sz="1600" b="1" kern="1200" dirty="0" err="1"/>
            <a:t>Intermediate</a:t>
          </a:r>
          <a:r>
            <a:rPr lang="da-DK" sz="1600" b="1" kern="1200" dirty="0"/>
            <a:t> </a:t>
          </a:r>
          <a:r>
            <a:rPr lang="da-DK" sz="1600" b="1" kern="1200" dirty="0" err="1"/>
            <a:t>states</a:t>
          </a:r>
          <a:endParaRPr lang="da-DK" sz="1600" kern="1200" dirty="0"/>
        </a:p>
      </dsp:txBody>
      <dsp:txXfrm rot="5400000">
        <a:off x="2467373" y="2663264"/>
        <a:ext cx="1539791" cy="1539791"/>
      </dsp:txXfrm>
    </dsp:sp>
    <dsp:sp modelId="{456F61E9-0CD5-4BA4-A680-B0FAFEF966B4}">
      <dsp:nvSpPr>
        <dsp:cNvPr id="0" name=""/>
        <dsp:cNvSpPr/>
      </dsp:nvSpPr>
      <dsp:spPr>
        <a:xfrm>
          <a:off x="3676719" y="1940118"/>
          <a:ext cx="1081841" cy="93746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BC8D45-A634-4A00-87F4-4E31C1FB6428}">
      <dsp:nvSpPr>
        <dsp:cNvPr id="0" name=""/>
        <dsp:cNvSpPr/>
      </dsp:nvSpPr>
      <dsp:spPr>
        <a:xfrm rot="10800000">
          <a:off x="3686981" y="2300148"/>
          <a:ext cx="1061316" cy="86319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1D0EB-DCF2-45FF-83A7-07E946899E9E}">
      <dsp:nvSpPr>
        <dsp:cNvPr id="0" name=""/>
        <dsp:cNvSpPr/>
      </dsp:nvSpPr>
      <dsp:spPr>
        <a:xfrm>
          <a:off x="2155507" y="2277603"/>
          <a:ext cx="1784985" cy="1784985"/>
        </a:xfrm>
        <a:prstGeom prst="ellipse">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da-DK" sz="2500" kern="1200" dirty="0" err="1"/>
            <a:t>Emerging</a:t>
          </a:r>
          <a:r>
            <a:rPr lang="da-DK" sz="2500" kern="1200" dirty="0"/>
            <a:t> powers</a:t>
          </a:r>
        </a:p>
      </dsp:txBody>
      <dsp:txXfrm>
        <a:off x="2416912" y="2539008"/>
        <a:ext cx="1262175" cy="1262175"/>
      </dsp:txXfrm>
    </dsp:sp>
    <dsp:sp modelId="{ECBECEDA-5DC2-4EE8-B427-8E8AB8149A39}">
      <dsp:nvSpPr>
        <dsp:cNvPr id="0" name=""/>
        <dsp:cNvSpPr/>
      </dsp:nvSpPr>
      <dsp:spPr>
        <a:xfrm rot="12900000">
          <a:off x="871449"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3AB8B3-8751-4679-876C-23304E46F2C8}">
      <dsp:nvSpPr>
        <dsp:cNvPr id="0" name=""/>
        <dsp:cNvSpPr/>
      </dsp:nvSpPr>
      <dsp:spPr>
        <a:xfrm>
          <a:off x="160123" y="1063372"/>
          <a:ext cx="1695735" cy="1356588"/>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da-DK" sz="3000" kern="1200" dirty="0" err="1"/>
            <a:t>Emerging</a:t>
          </a:r>
          <a:r>
            <a:rPr lang="da-DK" sz="3000" kern="1200" dirty="0"/>
            <a:t> </a:t>
          </a:r>
          <a:r>
            <a:rPr lang="da-DK" sz="3000" kern="1200" dirty="0" err="1"/>
            <a:t>state</a:t>
          </a:r>
          <a:endParaRPr lang="da-DK" sz="3000" kern="1200" dirty="0"/>
        </a:p>
      </dsp:txBody>
      <dsp:txXfrm>
        <a:off x="199856" y="1103105"/>
        <a:ext cx="1616269" cy="1277122"/>
      </dsp:txXfrm>
    </dsp:sp>
    <dsp:sp modelId="{86EE7BE2-AC0F-49C3-86D2-568AB92264C6}">
      <dsp:nvSpPr>
        <dsp:cNvPr id="0" name=""/>
        <dsp:cNvSpPr/>
      </dsp:nvSpPr>
      <dsp:spPr>
        <a:xfrm rot="16200000">
          <a:off x="2292993" y="1180352"/>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8994D7-54EA-429C-BBEF-64CE2A022ECD}">
      <dsp:nvSpPr>
        <dsp:cNvPr id="0" name=""/>
        <dsp:cNvSpPr/>
      </dsp:nvSpPr>
      <dsp:spPr>
        <a:xfrm>
          <a:off x="2200132" y="1411"/>
          <a:ext cx="1695735" cy="1356588"/>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da-DK" sz="3000" kern="1200" dirty="0" err="1"/>
            <a:t>Emerging</a:t>
          </a:r>
          <a:r>
            <a:rPr lang="da-DK" sz="3000" kern="1200" dirty="0"/>
            <a:t> </a:t>
          </a:r>
          <a:r>
            <a:rPr lang="da-DK" sz="3000" kern="1200" dirty="0" err="1"/>
            <a:t>market</a:t>
          </a:r>
          <a:endParaRPr lang="da-DK" sz="3000" kern="1200" dirty="0"/>
        </a:p>
      </dsp:txBody>
      <dsp:txXfrm>
        <a:off x="2239865" y="41144"/>
        <a:ext cx="1616269" cy="1277122"/>
      </dsp:txXfrm>
    </dsp:sp>
    <dsp:sp modelId="{B553E497-DA8E-40A8-B32F-E1A0E11A2A4B}">
      <dsp:nvSpPr>
        <dsp:cNvPr id="0" name=""/>
        <dsp:cNvSpPr/>
      </dsp:nvSpPr>
      <dsp:spPr>
        <a:xfrm rot="19500000">
          <a:off x="3714536"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B930D9-A503-46B4-8630-9926FA666CDF}">
      <dsp:nvSpPr>
        <dsp:cNvPr id="0" name=""/>
        <dsp:cNvSpPr/>
      </dsp:nvSpPr>
      <dsp:spPr>
        <a:xfrm>
          <a:off x="4240140" y="1063372"/>
          <a:ext cx="1695735" cy="1356588"/>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57150" tIns="57150" rIns="57150" bIns="57150" numCol="1" spcCol="1270" anchor="ctr" anchorCtr="0">
          <a:noAutofit/>
        </a:bodyPr>
        <a:lstStyle/>
        <a:p>
          <a:pPr lvl="0" algn="ctr" defTabSz="1333500">
            <a:lnSpc>
              <a:spcPct val="90000"/>
            </a:lnSpc>
            <a:spcBef>
              <a:spcPct val="0"/>
            </a:spcBef>
            <a:spcAft>
              <a:spcPct val="35000"/>
            </a:spcAft>
          </a:pPr>
          <a:r>
            <a:rPr lang="da-DK" sz="3000" kern="1200" dirty="0" err="1"/>
            <a:t>Emerging</a:t>
          </a:r>
          <a:r>
            <a:rPr lang="da-DK" sz="3000" kern="1200" dirty="0"/>
            <a:t> society</a:t>
          </a:r>
        </a:p>
      </dsp:txBody>
      <dsp:txXfrm>
        <a:off x="4279873" y="1103105"/>
        <a:ext cx="1616269" cy="12771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FF647-C56E-46F3-9DA8-BC53F982B6F8}">
      <dsp:nvSpPr>
        <dsp:cNvPr id="0" name=""/>
        <dsp:cNvSpPr/>
      </dsp:nvSpPr>
      <dsp:spPr>
        <a:xfrm>
          <a:off x="86177" y="325048"/>
          <a:ext cx="2125721" cy="21257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tabLst/>
          </a:pPr>
          <a:r>
            <a:rPr lang="en-US" sz="1600" b="0" kern="1200" dirty="0" smtClean="0"/>
            <a:t>Constituent</a:t>
          </a:r>
        </a:p>
        <a:p>
          <a:pPr marL="0" lvl="0" indent="0" algn="ctr" defTabSz="711200">
            <a:lnSpc>
              <a:spcPct val="90000"/>
            </a:lnSpc>
            <a:spcBef>
              <a:spcPct val="0"/>
            </a:spcBef>
            <a:spcAft>
              <a:spcPct val="35000"/>
            </a:spcAft>
            <a:tabLst/>
          </a:pPr>
          <a:r>
            <a:rPr lang="en-US" sz="1600" b="0" kern="1200" dirty="0" smtClean="0"/>
            <a:t>Institution</a:t>
          </a:r>
        </a:p>
        <a:p>
          <a:pPr marL="0" lvl="0" indent="0" algn="ctr" defTabSz="711200">
            <a:lnSpc>
              <a:spcPct val="90000"/>
            </a:lnSpc>
            <a:spcBef>
              <a:spcPct val="0"/>
            </a:spcBef>
            <a:spcAft>
              <a:spcPct val="35000"/>
            </a:spcAft>
            <a:tabLst/>
          </a:pPr>
          <a:r>
            <a:rPr lang="en-US" sz="1600" b="0" kern="1200" dirty="0" smtClean="0"/>
            <a:t>Structure</a:t>
          </a:r>
        </a:p>
        <a:p>
          <a:pPr marL="0" lvl="0" indent="0" algn="ctr" defTabSz="711200">
            <a:lnSpc>
              <a:spcPct val="90000"/>
            </a:lnSpc>
            <a:spcBef>
              <a:spcPct val="0"/>
            </a:spcBef>
            <a:spcAft>
              <a:spcPct val="35000"/>
            </a:spcAft>
            <a:tabLst/>
          </a:pPr>
          <a:r>
            <a:rPr lang="en-US" sz="1600" b="0" kern="1200" dirty="0" smtClean="0"/>
            <a:t>(hard)</a:t>
          </a:r>
          <a:endParaRPr lang="en-US" sz="1600" b="0" kern="1200" dirty="0"/>
        </a:p>
      </dsp:txBody>
      <dsp:txXfrm>
        <a:off x="383012" y="575716"/>
        <a:ext cx="1225640" cy="1624384"/>
      </dsp:txXfrm>
    </dsp:sp>
    <dsp:sp modelId="{036C1F6E-6F10-441C-9708-62751971D5A7}">
      <dsp:nvSpPr>
        <dsp:cNvPr id="0" name=""/>
        <dsp:cNvSpPr/>
      </dsp:nvSpPr>
      <dsp:spPr>
        <a:xfrm>
          <a:off x="1462413" y="308510"/>
          <a:ext cx="2125721" cy="212572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t>        Ideation,  </a:t>
          </a:r>
        </a:p>
        <a:p>
          <a:pPr lvl="0" algn="ctr" defTabSz="711200">
            <a:lnSpc>
              <a:spcPct val="90000"/>
            </a:lnSpc>
            <a:spcBef>
              <a:spcPct val="0"/>
            </a:spcBef>
            <a:spcAft>
              <a:spcPct val="35000"/>
            </a:spcAft>
          </a:pPr>
          <a:r>
            <a:rPr lang="en-US" sz="1600" b="0" kern="1200" dirty="0" smtClean="0"/>
            <a:t>           Norm and  </a:t>
          </a:r>
        </a:p>
        <a:p>
          <a:pPr lvl="0" algn="ctr" defTabSz="711200">
            <a:lnSpc>
              <a:spcPct val="90000"/>
            </a:lnSpc>
            <a:spcBef>
              <a:spcPct val="0"/>
            </a:spcBef>
            <a:spcAft>
              <a:spcPct val="35000"/>
            </a:spcAft>
          </a:pPr>
          <a:r>
            <a:rPr lang="en-US" sz="1600" b="0" kern="1200" dirty="0" smtClean="0"/>
            <a:t>   value</a:t>
          </a:r>
        </a:p>
        <a:p>
          <a:pPr lvl="0" algn="ctr" defTabSz="711200">
            <a:lnSpc>
              <a:spcPct val="90000"/>
            </a:lnSpc>
            <a:spcBef>
              <a:spcPct val="0"/>
            </a:spcBef>
            <a:spcAft>
              <a:spcPct val="35000"/>
            </a:spcAft>
          </a:pPr>
          <a:r>
            <a:rPr lang="en-US" sz="1600" b="0" kern="1200" dirty="0" smtClean="0"/>
            <a:t>      (soft)</a:t>
          </a:r>
          <a:endParaRPr lang="en-US" sz="1600" b="0" kern="1200" dirty="0"/>
        </a:p>
      </dsp:txBody>
      <dsp:txXfrm>
        <a:off x="2065658" y="559178"/>
        <a:ext cx="1225640" cy="16243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6D0D2-A6D6-4A32-BC0D-0EC165282059}">
      <dsp:nvSpPr>
        <dsp:cNvPr id="0" name=""/>
        <dsp:cNvSpPr/>
      </dsp:nvSpPr>
      <dsp:spPr>
        <a:xfrm>
          <a:off x="1812831" y="433727"/>
          <a:ext cx="2753578" cy="2753578"/>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80C759-EFAB-4BB2-97DE-7A5C177268EC}">
      <dsp:nvSpPr>
        <dsp:cNvPr id="0" name=""/>
        <dsp:cNvSpPr/>
      </dsp:nvSpPr>
      <dsp:spPr>
        <a:xfrm>
          <a:off x="1812831" y="433727"/>
          <a:ext cx="2753578" cy="2753578"/>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622477-2DB8-48E4-97F9-4FDA40C0629A}">
      <dsp:nvSpPr>
        <dsp:cNvPr id="0" name=""/>
        <dsp:cNvSpPr/>
      </dsp:nvSpPr>
      <dsp:spPr>
        <a:xfrm>
          <a:off x="1812831" y="433727"/>
          <a:ext cx="2753578" cy="2753578"/>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DBAE1C-22D6-41CE-B330-B949B1653B38}">
      <dsp:nvSpPr>
        <dsp:cNvPr id="0" name=""/>
        <dsp:cNvSpPr/>
      </dsp:nvSpPr>
      <dsp:spPr>
        <a:xfrm>
          <a:off x="1812831" y="433727"/>
          <a:ext cx="2753578" cy="2753578"/>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8404D9-C34F-41D5-9172-C3655201C431}">
      <dsp:nvSpPr>
        <dsp:cNvPr id="0" name=""/>
        <dsp:cNvSpPr/>
      </dsp:nvSpPr>
      <dsp:spPr>
        <a:xfrm>
          <a:off x="2560797" y="1176744"/>
          <a:ext cx="1267544" cy="1267544"/>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a-DK" sz="2000" kern="1200" dirty="0"/>
            <a:t>World system </a:t>
          </a:r>
          <a:r>
            <a:rPr lang="da-DK" sz="2000" kern="1200" dirty="0" err="1"/>
            <a:t>theory</a:t>
          </a:r>
          <a:endParaRPr lang="da-DK" sz="2000" kern="1200" dirty="0"/>
        </a:p>
      </dsp:txBody>
      <dsp:txXfrm>
        <a:off x="2746425" y="1362372"/>
        <a:ext cx="896288" cy="896288"/>
      </dsp:txXfrm>
    </dsp:sp>
    <dsp:sp modelId="{99EBB00A-6F65-41F7-A5B6-16A35CC408DF}">
      <dsp:nvSpPr>
        <dsp:cNvPr id="0" name=""/>
        <dsp:cNvSpPr/>
      </dsp:nvSpPr>
      <dsp:spPr>
        <a:xfrm>
          <a:off x="2528507" y="-155484"/>
          <a:ext cx="1322226" cy="1242309"/>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da-DK" sz="1000" kern="1200" dirty="0" err="1"/>
            <a:t>Cyclical</a:t>
          </a:r>
          <a:r>
            <a:rPr lang="da-DK" sz="1000" kern="1200" dirty="0"/>
            <a:t> </a:t>
          </a:r>
          <a:r>
            <a:rPr lang="da-DK" sz="1000" kern="1200" dirty="0" err="1"/>
            <a:t>rhythms</a:t>
          </a:r>
          <a:r>
            <a:rPr lang="da-DK" sz="1000" kern="1200" dirty="0"/>
            <a:t> (</a:t>
          </a:r>
          <a:r>
            <a:rPr lang="da-DK" sz="1000" kern="1200" dirty="0" err="1"/>
            <a:t>constradictions</a:t>
          </a:r>
          <a:r>
            <a:rPr lang="da-DK" sz="1000" kern="1200" dirty="0"/>
            <a:t> and </a:t>
          </a:r>
          <a:r>
            <a:rPr lang="da-DK" sz="1000" kern="1200" dirty="0" err="1"/>
            <a:t>crises</a:t>
          </a:r>
          <a:endParaRPr lang="da-DK" sz="1000" kern="1200" dirty="0"/>
        </a:p>
      </dsp:txBody>
      <dsp:txXfrm>
        <a:off x="2722143" y="26448"/>
        <a:ext cx="934954" cy="878445"/>
      </dsp:txXfrm>
    </dsp:sp>
    <dsp:sp modelId="{24D894ED-573E-4EA2-9299-A711E39C5661}">
      <dsp:nvSpPr>
        <dsp:cNvPr id="0" name=""/>
        <dsp:cNvSpPr/>
      </dsp:nvSpPr>
      <dsp:spPr>
        <a:xfrm>
          <a:off x="3889738" y="1145592"/>
          <a:ext cx="1289459" cy="1329848"/>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kern="1200" dirty="0"/>
            <a:t>Rise and </a:t>
          </a:r>
          <a:r>
            <a:rPr lang="da-DK" sz="1400" kern="1200" dirty="0" err="1"/>
            <a:t>fall</a:t>
          </a:r>
          <a:r>
            <a:rPr lang="da-DK" sz="1400" kern="1200" dirty="0"/>
            <a:t> of </a:t>
          </a:r>
          <a:r>
            <a:rPr lang="da-DK" sz="1400" kern="1200" dirty="0" err="1"/>
            <a:t>guarantors</a:t>
          </a:r>
          <a:endParaRPr lang="da-DK" sz="1400" kern="1200" dirty="0"/>
        </a:p>
      </dsp:txBody>
      <dsp:txXfrm>
        <a:off x="4078575" y="1340344"/>
        <a:ext cx="911785" cy="940344"/>
      </dsp:txXfrm>
    </dsp:sp>
    <dsp:sp modelId="{7328D52A-960B-4A9A-B901-33E880E0AA20}">
      <dsp:nvSpPr>
        <dsp:cNvPr id="0" name=""/>
        <dsp:cNvSpPr/>
      </dsp:nvSpPr>
      <dsp:spPr>
        <a:xfrm>
          <a:off x="2577072" y="2575352"/>
          <a:ext cx="1225095" cy="1160022"/>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kern="1200" dirty="0" err="1"/>
            <a:t>Continuous</a:t>
          </a:r>
          <a:r>
            <a:rPr lang="da-DK" sz="1400" kern="1200" dirty="0"/>
            <a:t> </a:t>
          </a:r>
          <a:r>
            <a:rPr lang="da-DK" sz="1400" kern="1200" dirty="0" err="1"/>
            <a:t>structural</a:t>
          </a:r>
          <a:r>
            <a:rPr lang="da-DK" sz="1400" kern="1200" dirty="0"/>
            <a:t> </a:t>
          </a:r>
          <a:r>
            <a:rPr lang="da-DK" sz="1400" kern="1200" dirty="0" err="1"/>
            <a:t>shifts</a:t>
          </a:r>
          <a:endParaRPr lang="da-DK" sz="1400" kern="1200" dirty="0"/>
        </a:p>
      </dsp:txBody>
      <dsp:txXfrm>
        <a:off x="2756483" y="2745233"/>
        <a:ext cx="866273" cy="820260"/>
      </dsp:txXfrm>
    </dsp:sp>
    <dsp:sp modelId="{EFC6551E-11ED-47D8-947C-165975961A39}">
      <dsp:nvSpPr>
        <dsp:cNvPr id="0" name=""/>
        <dsp:cNvSpPr/>
      </dsp:nvSpPr>
      <dsp:spPr>
        <a:xfrm>
          <a:off x="1206858" y="1165556"/>
          <a:ext cx="1275830" cy="1289920"/>
        </a:xfrm>
        <a:prstGeom prst="ellipse">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a-DK" sz="1400" kern="1200" dirty="0"/>
            <a:t>Division and re-division</a:t>
          </a:r>
        </a:p>
      </dsp:txBody>
      <dsp:txXfrm>
        <a:off x="1393699" y="1354460"/>
        <a:ext cx="902148" cy="9121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F088A-924E-4C77-970B-BAB1D093BE49}">
      <dsp:nvSpPr>
        <dsp:cNvPr id="0" name=""/>
        <dsp:cNvSpPr/>
      </dsp:nvSpPr>
      <dsp:spPr>
        <a:xfrm>
          <a:off x="5321797" y="608016"/>
          <a:ext cx="198468" cy="869482"/>
        </a:xfrm>
        <a:custGeom>
          <a:avLst/>
          <a:gdLst/>
          <a:ahLst/>
          <a:cxnLst/>
          <a:rect l="0" t="0" r="0" b="0"/>
          <a:pathLst>
            <a:path>
              <a:moveTo>
                <a:pt x="198468" y="0"/>
              </a:moveTo>
              <a:lnTo>
                <a:pt x="198468" y="869482"/>
              </a:lnTo>
              <a:lnTo>
                <a:pt x="0" y="8694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1A58B5-D87C-4905-83BB-5BB461CB4E38}">
      <dsp:nvSpPr>
        <dsp:cNvPr id="0" name=""/>
        <dsp:cNvSpPr/>
      </dsp:nvSpPr>
      <dsp:spPr>
        <a:xfrm>
          <a:off x="5520266" y="608016"/>
          <a:ext cx="3430675" cy="1738964"/>
        </a:xfrm>
        <a:custGeom>
          <a:avLst/>
          <a:gdLst/>
          <a:ahLst/>
          <a:cxnLst/>
          <a:rect l="0" t="0" r="0" b="0"/>
          <a:pathLst>
            <a:path>
              <a:moveTo>
                <a:pt x="0" y="0"/>
              </a:moveTo>
              <a:lnTo>
                <a:pt x="0" y="1540496"/>
              </a:lnTo>
              <a:lnTo>
                <a:pt x="3430675" y="1540496"/>
              </a:lnTo>
              <a:lnTo>
                <a:pt x="3430675" y="17389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2BB295-4FEB-4E3D-92C0-F12634A7131C}">
      <dsp:nvSpPr>
        <dsp:cNvPr id="0" name=""/>
        <dsp:cNvSpPr/>
      </dsp:nvSpPr>
      <dsp:spPr>
        <a:xfrm>
          <a:off x="5520266" y="608016"/>
          <a:ext cx="770767" cy="1738964"/>
        </a:xfrm>
        <a:custGeom>
          <a:avLst/>
          <a:gdLst/>
          <a:ahLst/>
          <a:cxnLst/>
          <a:rect l="0" t="0" r="0" b="0"/>
          <a:pathLst>
            <a:path>
              <a:moveTo>
                <a:pt x="0" y="0"/>
              </a:moveTo>
              <a:lnTo>
                <a:pt x="0" y="1540496"/>
              </a:lnTo>
              <a:lnTo>
                <a:pt x="770767" y="1540496"/>
              </a:lnTo>
              <a:lnTo>
                <a:pt x="770767" y="17389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EC5C88-DC3F-4B7E-B60F-ED87EC1822DD}">
      <dsp:nvSpPr>
        <dsp:cNvPr id="0" name=""/>
        <dsp:cNvSpPr/>
      </dsp:nvSpPr>
      <dsp:spPr>
        <a:xfrm>
          <a:off x="4003917" y="608016"/>
          <a:ext cx="1516348" cy="1738964"/>
        </a:xfrm>
        <a:custGeom>
          <a:avLst/>
          <a:gdLst/>
          <a:ahLst/>
          <a:cxnLst/>
          <a:rect l="0" t="0" r="0" b="0"/>
          <a:pathLst>
            <a:path>
              <a:moveTo>
                <a:pt x="1516348" y="0"/>
              </a:moveTo>
              <a:lnTo>
                <a:pt x="1516348" y="1540496"/>
              </a:lnTo>
              <a:lnTo>
                <a:pt x="0" y="1540496"/>
              </a:lnTo>
              <a:lnTo>
                <a:pt x="0" y="17389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788D1F-004D-44BF-BC04-9D29CEB6DB9C}">
      <dsp:nvSpPr>
        <dsp:cNvPr id="0" name=""/>
        <dsp:cNvSpPr/>
      </dsp:nvSpPr>
      <dsp:spPr>
        <a:xfrm>
          <a:off x="1716800" y="608016"/>
          <a:ext cx="3803465" cy="1738964"/>
        </a:xfrm>
        <a:custGeom>
          <a:avLst/>
          <a:gdLst/>
          <a:ahLst/>
          <a:cxnLst/>
          <a:rect l="0" t="0" r="0" b="0"/>
          <a:pathLst>
            <a:path>
              <a:moveTo>
                <a:pt x="3803465" y="0"/>
              </a:moveTo>
              <a:lnTo>
                <a:pt x="3803465" y="1540496"/>
              </a:lnTo>
              <a:lnTo>
                <a:pt x="0" y="1540496"/>
              </a:lnTo>
              <a:lnTo>
                <a:pt x="0" y="17389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473FFC-9316-4FDF-92DB-4CDF9E2E5B79}">
      <dsp:nvSpPr>
        <dsp:cNvPr id="0" name=""/>
        <dsp:cNvSpPr/>
      </dsp:nvSpPr>
      <dsp:spPr>
        <a:xfrm>
          <a:off x="3907017" y="1533"/>
          <a:ext cx="3226497" cy="606482"/>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a:t>Emerging powers and the BRICS</a:t>
          </a:r>
          <a:endParaRPr lang="da-DK" sz="1600" b="1" kern="1200" dirty="0"/>
        </a:p>
      </dsp:txBody>
      <dsp:txXfrm>
        <a:off x="3907017" y="1533"/>
        <a:ext cx="3226497" cy="606482"/>
      </dsp:txXfrm>
    </dsp:sp>
    <dsp:sp modelId="{407E570B-DB0F-4D59-8791-DA164CDD0AA2}">
      <dsp:nvSpPr>
        <dsp:cNvPr id="0" name=""/>
        <dsp:cNvSpPr/>
      </dsp:nvSpPr>
      <dsp:spPr>
        <a:xfrm>
          <a:off x="771711" y="2346981"/>
          <a:ext cx="1890179" cy="225176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a:t>Realism</a:t>
          </a:r>
        </a:p>
        <a:p>
          <a:pPr lvl="0" algn="ctr" defTabSz="577850">
            <a:lnSpc>
              <a:spcPct val="90000"/>
            </a:lnSpc>
            <a:spcBef>
              <a:spcPct val="0"/>
            </a:spcBef>
            <a:spcAft>
              <a:spcPct val="35000"/>
            </a:spcAft>
          </a:pPr>
          <a:r>
            <a:rPr lang="en-US" sz="1300" kern="1200" dirty="0"/>
            <a:t>hegemony as the dominance by one leading state in interstate relations</a:t>
          </a:r>
          <a:endParaRPr lang="da-DK" sz="1300" kern="1200" dirty="0"/>
        </a:p>
        <a:p>
          <a:pPr lvl="0" algn="ctr" defTabSz="577850">
            <a:lnSpc>
              <a:spcPct val="90000"/>
            </a:lnSpc>
            <a:spcBef>
              <a:spcPct val="0"/>
            </a:spcBef>
            <a:spcAft>
              <a:spcPct val="35000"/>
            </a:spcAft>
          </a:pPr>
          <a:r>
            <a:rPr lang="en-US" sz="1300" kern="1200" dirty="0"/>
            <a:t>“hegemonic stability”. </a:t>
          </a:r>
        </a:p>
        <a:p>
          <a:pPr lvl="0" algn="ctr" defTabSz="577850">
            <a:lnSpc>
              <a:spcPct val="90000"/>
            </a:lnSpc>
            <a:spcBef>
              <a:spcPct val="0"/>
            </a:spcBef>
            <a:spcAft>
              <a:spcPct val="35000"/>
            </a:spcAft>
          </a:pPr>
          <a:r>
            <a:rPr lang="en-US" sz="1300" kern="1200" dirty="0"/>
            <a:t>“power transition theory”</a:t>
          </a:r>
        </a:p>
        <a:p>
          <a:pPr lvl="0" algn="ctr" defTabSz="577850">
            <a:lnSpc>
              <a:spcPct val="90000"/>
            </a:lnSpc>
            <a:spcBef>
              <a:spcPct val="0"/>
            </a:spcBef>
            <a:spcAft>
              <a:spcPct val="35000"/>
            </a:spcAft>
          </a:pPr>
          <a:r>
            <a:rPr lang="en-US" sz="1300" kern="1200" dirty="0"/>
            <a:t>Counter-hegemony</a:t>
          </a:r>
          <a:endParaRPr lang="da-DK" sz="1300" kern="1200" dirty="0"/>
        </a:p>
      </dsp:txBody>
      <dsp:txXfrm>
        <a:off x="771711" y="2346981"/>
        <a:ext cx="1890179" cy="2251760"/>
      </dsp:txXfrm>
    </dsp:sp>
    <dsp:sp modelId="{67FE4BE1-534C-40E7-B891-A51EE73A89DF}">
      <dsp:nvSpPr>
        <dsp:cNvPr id="0" name=""/>
        <dsp:cNvSpPr/>
      </dsp:nvSpPr>
      <dsp:spPr>
        <a:xfrm>
          <a:off x="3058827" y="2346981"/>
          <a:ext cx="1890179" cy="225176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a:t>Liberalism</a:t>
          </a:r>
        </a:p>
        <a:p>
          <a:pPr lvl="0" algn="ctr" defTabSz="577850">
            <a:lnSpc>
              <a:spcPct val="90000"/>
            </a:lnSpc>
            <a:spcBef>
              <a:spcPct val="0"/>
            </a:spcBef>
            <a:spcAft>
              <a:spcPct val="35000"/>
            </a:spcAft>
          </a:pPr>
          <a:r>
            <a:rPr lang="en-US" sz="1300" kern="1200" dirty="0"/>
            <a:t>hegemony as being embedded in the interactions of each individual at the bottom, and in the norms and values of international institutions as rule-settlers at the top</a:t>
          </a:r>
        </a:p>
        <a:p>
          <a:pPr lvl="0" algn="ctr" defTabSz="577850">
            <a:lnSpc>
              <a:spcPct val="90000"/>
            </a:lnSpc>
            <a:spcBef>
              <a:spcPct val="0"/>
            </a:spcBef>
            <a:spcAft>
              <a:spcPct val="35000"/>
            </a:spcAft>
          </a:pPr>
          <a:r>
            <a:rPr lang="en-US" sz="1300" kern="1200" dirty="0"/>
            <a:t>A </a:t>
          </a:r>
          <a:r>
            <a:rPr lang="da-DK" sz="1300" kern="1200" dirty="0" err="1"/>
            <a:t>byproduct</a:t>
          </a:r>
          <a:r>
            <a:rPr lang="da-DK" sz="1300" kern="1200" dirty="0"/>
            <a:t> of the </a:t>
          </a:r>
          <a:r>
            <a:rPr lang="da-DK" sz="1300" kern="1200" dirty="0" err="1"/>
            <a:t>existing</a:t>
          </a:r>
          <a:r>
            <a:rPr lang="da-DK" sz="1300" kern="1200" dirty="0"/>
            <a:t> system</a:t>
          </a:r>
        </a:p>
      </dsp:txBody>
      <dsp:txXfrm>
        <a:off x="3058827" y="2346981"/>
        <a:ext cx="1890179" cy="2251760"/>
      </dsp:txXfrm>
    </dsp:sp>
    <dsp:sp modelId="{D19E6285-303C-4F60-90D2-CF126A7FC803}">
      <dsp:nvSpPr>
        <dsp:cNvPr id="0" name=""/>
        <dsp:cNvSpPr/>
      </dsp:nvSpPr>
      <dsp:spPr>
        <a:xfrm>
          <a:off x="5345944" y="2346981"/>
          <a:ext cx="1890179" cy="2251760"/>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a:t>Constructivism</a:t>
          </a:r>
        </a:p>
        <a:p>
          <a:pPr lvl="0" algn="ctr" defTabSz="577850">
            <a:lnSpc>
              <a:spcPct val="90000"/>
            </a:lnSpc>
            <a:spcBef>
              <a:spcPct val="0"/>
            </a:spcBef>
            <a:spcAft>
              <a:spcPct val="35000"/>
            </a:spcAft>
          </a:pPr>
          <a:r>
            <a:rPr lang="en-US" sz="1300" kern="1200" dirty="0"/>
            <a:t>the dual construct of both their material weight and their symbolic value, a shared creed in their transformative potential to make changes in world order in general and global institutions in particular</a:t>
          </a:r>
          <a:endParaRPr lang="da-DK" sz="1300" kern="1200" dirty="0"/>
        </a:p>
      </dsp:txBody>
      <dsp:txXfrm>
        <a:off x="5345944" y="2346981"/>
        <a:ext cx="1890179" cy="2251760"/>
      </dsp:txXfrm>
    </dsp:sp>
    <dsp:sp modelId="{76222CC5-A9FB-4518-9E93-3AFA0360635A}">
      <dsp:nvSpPr>
        <dsp:cNvPr id="0" name=""/>
        <dsp:cNvSpPr/>
      </dsp:nvSpPr>
      <dsp:spPr>
        <a:xfrm>
          <a:off x="7633061" y="2346981"/>
          <a:ext cx="2635760" cy="2291218"/>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b="1" kern="1200" dirty="0"/>
            <a:t>World system theory/Marxist critical school</a:t>
          </a:r>
        </a:p>
        <a:p>
          <a:pPr lvl="0" algn="ctr" defTabSz="577850">
            <a:lnSpc>
              <a:spcPct val="90000"/>
            </a:lnSpc>
            <a:spcBef>
              <a:spcPct val="0"/>
            </a:spcBef>
            <a:spcAft>
              <a:spcPct val="35000"/>
            </a:spcAft>
          </a:pPr>
          <a:r>
            <a:rPr lang="en-US" sz="1300" kern="1200" dirty="0"/>
            <a:t>hegemony emphasizes state-based class and material forms of a hegemony which is shaped and maintained by a global division of labor  that constantly generates and regenerates unequal exchange.</a:t>
          </a:r>
        </a:p>
        <a:p>
          <a:pPr lvl="0" algn="ctr" defTabSz="577850">
            <a:lnSpc>
              <a:spcPct val="90000"/>
            </a:lnSpc>
            <a:spcBef>
              <a:spcPct val="0"/>
            </a:spcBef>
            <a:spcAft>
              <a:spcPct val="35000"/>
            </a:spcAft>
          </a:pPr>
          <a:r>
            <a:rPr lang="da-DK" sz="1300" kern="1200" dirty="0" err="1"/>
            <a:t>Capitalist</a:t>
          </a:r>
          <a:r>
            <a:rPr lang="da-DK" sz="1300" kern="1200" dirty="0"/>
            <a:t> </a:t>
          </a:r>
          <a:r>
            <a:rPr lang="da-DK" sz="1300" kern="1200" dirty="0" err="1"/>
            <a:t>class</a:t>
          </a:r>
          <a:r>
            <a:rPr lang="da-DK" sz="1300" kern="1200" dirty="0"/>
            <a:t> as the </a:t>
          </a:r>
          <a:r>
            <a:rPr lang="da-DK" sz="1300" kern="1200" dirty="0" err="1"/>
            <a:t>focus</a:t>
          </a:r>
          <a:r>
            <a:rPr lang="da-DK" sz="1300" kern="1200" dirty="0"/>
            <a:t> of unit of </a:t>
          </a:r>
          <a:r>
            <a:rPr lang="da-DK" sz="1300" kern="1200" dirty="0" err="1"/>
            <a:t>analysis</a:t>
          </a:r>
          <a:endParaRPr lang="da-DK" sz="1300" kern="1200" dirty="0"/>
        </a:p>
      </dsp:txBody>
      <dsp:txXfrm>
        <a:off x="7633061" y="2346981"/>
        <a:ext cx="2635760" cy="2291218"/>
      </dsp:txXfrm>
    </dsp:sp>
    <dsp:sp modelId="{002287E7-BA1B-4B34-ADAE-6D488259C441}">
      <dsp:nvSpPr>
        <dsp:cNvPr id="0" name=""/>
        <dsp:cNvSpPr/>
      </dsp:nvSpPr>
      <dsp:spPr>
        <a:xfrm>
          <a:off x="3784136" y="1178359"/>
          <a:ext cx="1537660" cy="598279"/>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da-DK" sz="1400" b="1" kern="1200" dirty="0" err="1"/>
            <a:t>hegemony</a:t>
          </a:r>
          <a:endParaRPr lang="da-DK" sz="1400" b="1" kern="1200" dirty="0"/>
        </a:p>
      </dsp:txBody>
      <dsp:txXfrm>
        <a:off x="3784136" y="1178359"/>
        <a:ext cx="1537660" cy="5982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BE16B-C720-4FF1-958B-D71F8B1039E1}">
      <dsp:nvSpPr>
        <dsp:cNvPr id="0" name=""/>
        <dsp:cNvSpPr/>
      </dsp:nvSpPr>
      <dsp:spPr>
        <a:xfrm>
          <a:off x="2798459" y="1803444"/>
          <a:ext cx="1511248" cy="1390783"/>
        </a:xfrm>
        <a:prstGeom prst="ellipse">
          <a:avLst/>
        </a:prstGeom>
        <a:blipFill rotWithShape="0">
          <a:blip xmlns:r="http://schemas.openxmlformats.org/officeDocument/2006/relationships" r:embed="rId1"/>
          <a:stretch>
            <a:fillRect/>
          </a:stretch>
        </a:blip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endParaRPr lang="da-DK" sz="800" kern="1200" dirty="0"/>
        </a:p>
      </dsp:txBody>
      <dsp:txXfrm>
        <a:off x="3019776" y="2007119"/>
        <a:ext cx="1068614" cy="983433"/>
      </dsp:txXfrm>
    </dsp:sp>
    <dsp:sp modelId="{AB0EFBB2-A3DD-4470-A56F-7EDAF1BE0015}">
      <dsp:nvSpPr>
        <dsp:cNvPr id="0" name=""/>
        <dsp:cNvSpPr/>
      </dsp:nvSpPr>
      <dsp:spPr>
        <a:xfrm rot="13046693">
          <a:off x="2618695" y="1720192"/>
          <a:ext cx="289074" cy="346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a-DK" sz="1100" kern="1200"/>
        </a:p>
      </dsp:txBody>
      <dsp:txXfrm rot="10800000">
        <a:off x="2696482" y="1815759"/>
        <a:ext cx="202352" cy="207611"/>
      </dsp:txXfrm>
    </dsp:sp>
    <dsp:sp modelId="{299DF924-AED8-424A-85FB-360E428309E3}">
      <dsp:nvSpPr>
        <dsp:cNvPr id="0" name=""/>
        <dsp:cNvSpPr/>
      </dsp:nvSpPr>
      <dsp:spPr>
        <a:xfrm>
          <a:off x="1399159" y="699629"/>
          <a:ext cx="1272129" cy="1272129"/>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t>System of norms and </a:t>
          </a:r>
          <a:r>
            <a:rPr lang="da-DK" sz="1100" kern="1200" dirty="0" err="1" smtClean="0"/>
            <a:t>values</a:t>
          </a:r>
          <a:endParaRPr lang="da-DK" sz="1100" kern="1200" dirty="0" smtClean="0"/>
        </a:p>
      </dsp:txBody>
      <dsp:txXfrm>
        <a:off x="1585458" y="885928"/>
        <a:ext cx="899531" cy="899531"/>
      </dsp:txXfrm>
    </dsp:sp>
    <dsp:sp modelId="{80CDF649-79D2-46A2-860C-53674C003358}">
      <dsp:nvSpPr>
        <dsp:cNvPr id="0" name=""/>
        <dsp:cNvSpPr/>
      </dsp:nvSpPr>
      <dsp:spPr>
        <a:xfrm rot="19285714">
          <a:off x="4181415" y="1721383"/>
          <a:ext cx="261229" cy="346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a-DK" sz="1100" kern="1200"/>
        </a:p>
      </dsp:txBody>
      <dsp:txXfrm>
        <a:off x="4189964" y="1815018"/>
        <a:ext cx="182860" cy="207611"/>
      </dsp:txXfrm>
    </dsp:sp>
    <dsp:sp modelId="{D2A972A2-9EA3-41D8-B1EB-E75BA9F71E2E}">
      <dsp:nvSpPr>
        <dsp:cNvPr id="0" name=""/>
        <dsp:cNvSpPr/>
      </dsp:nvSpPr>
      <dsp:spPr>
        <a:xfrm>
          <a:off x="4371718" y="703484"/>
          <a:ext cx="1272129" cy="1272129"/>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t>Mode of </a:t>
          </a:r>
          <a:r>
            <a:rPr lang="da-DK" sz="1100" kern="1200" dirty="0" err="1" smtClean="0"/>
            <a:t>production</a:t>
          </a:r>
          <a:r>
            <a:rPr lang="da-DK" sz="1100" kern="1200" dirty="0" smtClean="0"/>
            <a:t>, </a:t>
          </a:r>
          <a:r>
            <a:rPr lang="da-DK" sz="1100" kern="1200" dirty="0" err="1" smtClean="0"/>
            <a:t>competition</a:t>
          </a:r>
          <a:r>
            <a:rPr lang="da-DK" sz="1100" kern="1200" dirty="0" smtClean="0"/>
            <a:t>, </a:t>
          </a:r>
          <a:r>
            <a:rPr lang="da-DK" sz="1100" kern="1200" smtClean="0"/>
            <a:t>accumulation</a:t>
          </a:r>
          <a:endParaRPr lang="da-DK" sz="1100" kern="1200" dirty="0" smtClean="0"/>
        </a:p>
        <a:p>
          <a:pPr lvl="0" algn="ctr" defTabSz="488950">
            <a:lnSpc>
              <a:spcPct val="90000"/>
            </a:lnSpc>
            <a:spcBef>
              <a:spcPct val="0"/>
            </a:spcBef>
            <a:spcAft>
              <a:spcPct val="35000"/>
            </a:spcAft>
          </a:pPr>
          <a:endParaRPr lang="da-DK" sz="1100" kern="1200" dirty="0" smtClean="0"/>
        </a:p>
      </dsp:txBody>
      <dsp:txXfrm>
        <a:off x="4558017" y="889783"/>
        <a:ext cx="899531" cy="899531"/>
      </dsp:txXfrm>
    </dsp:sp>
    <dsp:sp modelId="{0EE7CFC4-EE5B-46CD-B4EB-9BB9132E6BCC}">
      <dsp:nvSpPr>
        <dsp:cNvPr id="0" name=""/>
        <dsp:cNvSpPr/>
      </dsp:nvSpPr>
      <dsp:spPr>
        <a:xfrm rot="771429">
          <a:off x="4385385" y="2544055"/>
          <a:ext cx="249641" cy="346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a-DK" sz="1100" kern="1200"/>
        </a:p>
      </dsp:txBody>
      <dsp:txXfrm>
        <a:off x="4386324" y="2604926"/>
        <a:ext cx="174749" cy="207611"/>
      </dsp:txXfrm>
    </dsp:sp>
    <dsp:sp modelId="{695972E7-F417-4056-BA51-CFB3C7A24583}">
      <dsp:nvSpPr>
        <dsp:cNvPr id="0" name=""/>
        <dsp:cNvSpPr/>
      </dsp:nvSpPr>
      <dsp:spPr>
        <a:xfrm>
          <a:off x="4730753" y="2276515"/>
          <a:ext cx="1272129" cy="1272129"/>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smtClean="0"/>
            <a:t>Global </a:t>
          </a:r>
          <a:r>
            <a:rPr lang="da-DK" sz="1100" kern="1200" dirty="0" err="1" smtClean="0"/>
            <a:t>governance</a:t>
          </a:r>
          <a:r>
            <a:rPr lang="da-DK" sz="1100" kern="1200" dirty="0" smtClean="0"/>
            <a:t> </a:t>
          </a:r>
        </a:p>
        <a:p>
          <a:pPr lvl="0" algn="ctr" defTabSz="488950">
            <a:lnSpc>
              <a:spcPct val="90000"/>
            </a:lnSpc>
            <a:spcBef>
              <a:spcPct val="0"/>
            </a:spcBef>
            <a:spcAft>
              <a:spcPct val="35000"/>
            </a:spcAft>
          </a:pPr>
          <a:r>
            <a:rPr lang="da-DK" sz="1100" kern="1200" dirty="0" smtClean="0"/>
            <a:t>(UN, IMF, WB)</a:t>
          </a:r>
          <a:endParaRPr lang="da-DK" sz="1100" kern="1200" dirty="0"/>
        </a:p>
      </dsp:txBody>
      <dsp:txXfrm>
        <a:off x="4917052" y="2462814"/>
        <a:ext cx="899531" cy="899531"/>
      </dsp:txXfrm>
    </dsp:sp>
    <dsp:sp modelId="{B5E9ABDD-090F-4427-A53B-C35CEDBF9250}">
      <dsp:nvSpPr>
        <dsp:cNvPr id="0" name=""/>
        <dsp:cNvSpPr/>
      </dsp:nvSpPr>
      <dsp:spPr>
        <a:xfrm rot="3857143">
          <a:off x="3831999" y="3187779"/>
          <a:ext cx="274356" cy="346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a-DK" sz="1100" kern="1200"/>
        </a:p>
      </dsp:txBody>
      <dsp:txXfrm>
        <a:off x="3855297" y="3219905"/>
        <a:ext cx="192049" cy="207611"/>
      </dsp:txXfrm>
    </dsp:sp>
    <dsp:sp modelId="{065DE478-8B00-4F47-9D32-657F01185223}">
      <dsp:nvSpPr>
        <dsp:cNvPr id="0" name=""/>
        <dsp:cNvSpPr/>
      </dsp:nvSpPr>
      <dsp:spPr>
        <a:xfrm>
          <a:off x="3724761" y="3537989"/>
          <a:ext cx="1272129" cy="1272129"/>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a:solidFill>
                <a:schemeClr val="tx1"/>
              </a:solidFill>
            </a:rPr>
            <a:t>Control of the </a:t>
          </a:r>
          <a:r>
            <a:rPr lang="da-DK" sz="1100" kern="1200" dirty="0" err="1">
              <a:solidFill>
                <a:schemeClr val="tx1"/>
              </a:solidFill>
            </a:rPr>
            <a:t>structure</a:t>
          </a:r>
          <a:r>
            <a:rPr lang="da-DK" sz="1100" kern="1200" dirty="0">
              <a:solidFill>
                <a:schemeClr val="tx1"/>
              </a:solidFill>
            </a:rPr>
            <a:t> of </a:t>
          </a:r>
          <a:r>
            <a:rPr lang="da-DK" sz="1100" kern="1200" dirty="0" err="1">
              <a:solidFill>
                <a:schemeClr val="tx1"/>
              </a:solidFill>
            </a:rPr>
            <a:t>finance</a:t>
          </a:r>
          <a:r>
            <a:rPr lang="da-DK" sz="1100" kern="1200" dirty="0">
              <a:solidFill>
                <a:schemeClr val="tx1"/>
              </a:solidFill>
            </a:rPr>
            <a:t> and </a:t>
          </a:r>
          <a:r>
            <a:rPr lang="da-DK" sz="1100" kern="1200" dirty="0" err="1">
              <a:solidFill>
                <a:schemeClr val="tx1"/>
              </a:solidFill>
            </a:rPr>
            <a:t>credit</a:t>
          </a:r>
          <a:endParaRPr lang="da-DK" sz="1100" kern="1200" dirty="0">
            <a:solidFill>
              <a:schemeClr val="tx1"/>
            </a:solidFill>
          </a:endParaRPr>
        </a:p>
      </dsp:txBody>
      <dsp:txXfrm>
        <a:off x="3911060" y="3724288"/>
        <a:ext cx="899531" cy="899531"/>
      </dsp:txXfrm>
    </dsp:sp>
    <dsp:sp modelId="{D3D3E782-C81C-4721-9207-5F10B11B2796}">
      <dsp:nvSpPr>
        <dsp:cNvPr id="0" name=""/>
        <dsp:cNvSpPr/>
      </dsp:nvSpPr>
      <dsp:spPr>
        <a:xfrm rot="6942857">
          <a:off x="3001810" y="3187779"/>
          <a:ext cx="274356" cy="346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a-DK" sz="1100" kern="1200"/>
        </a:p>
      </dsp:txBody>
      <dsp:txXfrm rot="10800000">
        <a:off x="3060819" y="3219905"/>
        <a:ext cx="192049" cy="207611"/>
      </dsp:txXfrm>
    </dsp:sp>
    <dsp:sp modelId="{C0DACDBA-55E7-437D-9112-A07EE88DA3D4}">
      <dsp:nvSpPr>
        <dsp:cNvPr id="0" name=""/>
        <dsp:cNvSpPr/>
      </dsp:nvSpPr>
      <dsp:spPr>
        <a:xfrm>
          <a:off x="2111276" y="3537989"/>
          <a:ext cx="1272129" cy="1272129"/>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err="1" smtClean="0"/>
            <a:t>Political</a:t>
          </a:r>
          <a:r>
            <a:rPr lang="da-DK" sz="1100" kern="1200" dirty="0" smtClean="0"/>
            <a:t>  and </a:t>
          </a:r>
          <a:r>
            <a:rPr lang="da-DK" sz="1100" kern="1200" dirty="0" err="1" smtClean="0"/>
            <a:t>econmic</a:t>
          </a:r>
          <a:r>
            <a:rPr lang="da-DK" sz="1100" kern="1200" dirty="0" smtClean="0"/>
            <a:t> </a:t>
          </a:r>
          <a:r>
            <a:rPr lang="da-DK" sz="1100" kern="1200" dirty="0" err="1" smtClean="0"/>
            <a:t>influence</a:t>
          </a:r>
          <a:r>
            <a:rPr lang="da-DK" sz="1100" kern="1200" dirty="0" smtClean="0"/>
            <a:t> in regions and </a:t>
          </a:r>
          <a:r>
            <a:rPr lang="da-DK" sz="1100" kern="1200" dirty="0" err="1" smtClean="0"/>
            <a:t>states</a:t>
          </a:r>
          <a:endParaRPr lang="da-DK" sz="1100" kern="1200" dirty="0"/>
        </a:p>
      </dsp:txBody>
      <dsp:txXfrm>
        <a:off x="2297575" y="3724288"/>
        <a:ext cx="899531" cy="899531"/>
      </dsp:txXfrm>
    </dsp:sp>
    <dsp:sp modelId="{2E2D67A8-22D5-43A9-855F-AEA70F9A7E1C}">
      <dsp:nvSpPr>
        <dsp:cNvPr id="0" name=""/>
        <dsp:cNvSpPr/>
      </dsp:nvSpPr>
      <dsp:spPr>
        <a:xfrm rot="10028571">
          <a:off x="2473139" y="2544055"/>
          <a:ext cx="249641" cy="346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a-DK" sz="1100" kern="1200"/>
        </a:p>
      </dsp:txBody>
      <dsp:txXfrm rot="10800000">
        <a:off x="2547092" y="2604926"/>
        <a:ext cx="174749" cy="207611"/>
      </dsp:txXfrm>
    </dsp:sp>
    <dsp:sp modelId="{91FCB3BF-B026-4F24-9DBF-A816C6E62341}">
      <dsp:nvSpPr>
        <dsp:cNvPr id="0" name=""/>
        <dsp:cNvSpPr/>
      </dsp:nvSpPr>
      <dsp:spPr>
        <a:xfrm>
          <a:off x="1105284" y="2276515"/>
          <a:ext cx="1272129" cy="1272129"/>
        </a:xfrm>
        <a:prstGeom prst="ellipse">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accent1"/>
          </a:solid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err="1" smtClean="0"/>
            <a:t>Cultural</a:t>
          </a:r>
          <a:r>
            <a:rPr lang="da-DK" sz="1100" kern="1200" dirty="0" smtClean="0"/>
            <a:t>  and </a:t>
          </a:r>
          <a:r>
            <a:rPr lang="da-DK" sz="1100" kern="1200" dirty="0" err="1" smtClean="0"/>
            <a:t>ideological</a:t>
          </a:r>
          <a:r>
            <a:rPr lang="da-DK" sz="1100" kern="1200" dirty="0" smtClean="0"/>
            <a:t> </a:t>
          </a:r>
          <a:r>
            <a:rPr lang="da-DK" sz="1100" kern="1200" dirty="0" err="1" smtClean="0"/>
            <a:t>leadership</a:t>
          </a:r>
          <a:r>
            <a:rPr lang="da-DK" sz="1100" kern="1200" dirty="0" smtClean="0"/>
            <a:t> (</a:t>
          </a:r>
          <a:r>
            <a:rPr lang="da-DK" sz="1100" kern="1200" dirty="0" err="1" smtClean="0"/>
            <a:t>education</a:t>
          </a:r>
          <a:r>
            <a:rPr lang="da-DK" sz="1100" kern="1200" dirty="0" smtClean="0"/>
            <a:t> and media)</a:t>
          </a:r>
          <a:endParaRPr lang="da-DK" sz="1100" kern="1200" dirty="0"/>
        </a:p>
      </dsp:txBody>
      <dsp:txXfrm>
        <a:off x="1291583" y="2462814"/>
        <a:ext cx="899531" cy="899531"/>
      </dsp:txXfrm>
    </dsp:sp>
    <dsp:sp modelId="{147580F9-08BA-4D94-968D-88C29D7423A3}">
      <dsp:nvSpPr>
        <dsp:cNvPr id="0" name=""/>
        <dsp:cNvSpPr/>
      </dsp:nvSpPr>
      <dsp:spPr>
        <a:xfrm rot="16124523">
          <a:off x="3410331" y="1404562"/>
          <a:ext cx="247044" cy="34601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da-DK" sz="1100" kern="1200"/>
        </a:p>
      </dsp:txBody>
      <dsp:txXfrm rot="10800000">
        <a:off x="3448201" y="1510814"/>
        <a:ext cx="172931" cy="207611"/>
      </dsp:txXfrm>
    </dsp:sp>
    <dsp:sp modelId="{B9D4DDA0-8E37-4AB0-94AE-0535517B2824}">
      <dsp:nvSpPr>
        <dsp:cNvPr id="0" name=""/>
        <dsp:cNvSpPr/>
      </dsp:nvSpPr>
      <dsp:spPr>
        <a:xfrm>
          <a:off x="2878555" y="65601"/>
          <a:ext cx="1272129" cy="1272129"/>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a-DK" sz="1100" kern="1200" dirty="0" err="1" smtClean="0"/>
            <a:t>Material</a:t>
          </a:r>
          <a:r>
            <a:rPr lang="da-DK" sz="1100" kern="1200" dirty="0" smtClean="0"/>
            <a:t> </a:t>
          </a:r>
          <a:r>
            <a:rPr lang="da-DK" sz="1100" kern="1200" dirty="0" err="1" smtClean="0"/>
            <a:t>capacities</a:t>
          </a:r>
          <a:r>
            <a:rPr lang="da-DK" sz="1100" kern="1200" dirty="0" smtClean="0"/>
            <a:t> (</a:t>
          </a:r>
          <a:r>
            <a:rPr lang="da-DK" sz="1100" kern="1200" dirty="0" err="1" smtClean="0"/>
            <a:t>structural</a:t>
          </a:r>
          <a:r>
            <a:rPr lang="da-DK" sz="1100" kern="1200" dirty="0" smtClean="0"/>
            <a:t> powers and </a:t>
          </a:r>
          <a:r>
            <a:rPr lang="da-DK" sz="1100" kern="1200" dirty="0" err="1" smtClean="0"/>
            <a:t>monopolies</a:t>
          </a:r>
          <a:r>
            <a:rPr lang="da-DK" sz="1100" kern="1200" dirty="0" smtClean="0"/>
            <a:t>)</a:t>
          </a:r>
          <a:endParaRPr lang="da-DK" sz="1100" kern="1200" dirty="0"/>
        </a:p>
      </dsp:txBody>
      <dsp:txXfrm>
        <a:off x="3064854" y="251900"/>
        <a:ext cx="899531" cy="8995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830F6-CDE4-4B64-9974-5283DCA7B499}">
      <dsp:nvSpPr>
        <dsp:cNvPr id="0" name=""/>
        <dsp:cNvSpPr/>
      </dsp:nvSpPr>
      <dsp:spPr>
        <a:xfrm>
          <a:off x="2474285" y="606065"/>
          <a:ext cx="3970068" cy="3970068"/>
        </a:xfrm>
        <a:prstGeom prst="blockArc">
          <a:avLst>
            <a:gd name="adj1" fmla="val 12623530"/>
            <a:gd name="adj2" fmla="val 16170667"/>
            <a:gd name="adj3" fmla="val 4529"/>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B7E9E2DA-B564-4ECD-AEB1-A847D25B10AB}">
      <dsp:nvSpPr>
        <dsp:cNvPr id="0" name=""/>
        <dsp:cNvSpPr/>
      </dsp:nvSpPr>
      <dsp:spPr>
        <a:xfrm>
          <a:off x="2480964" y="594588"/>
          <a:ext cx="3970068" cy="3970068"/>
        </a:xfrm>
        <a:prstGeom prst="blockArc">
          <a:avLst>
            <a:gd name="adj1" fmla="val 9000000"/>
            <a:gd name="adj2" fmla="val 12600000"/>
            <a:gd name="adj3" fmla="val 4529"/>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888013D3-2D0A-42F7-80F6-B77123F2FB9E}">
      <dsp:nvSpPr>
        <dsp:cNvPr id="0" name=""/>
        <dsp:cNvSpPr/>
      </dsp:nvSpPr>
      <dsp:spPr>
        <a:xfrm>
          <a:off x="2480964" y="594588"/>
          <a:ext cx="3970068" cy="3970068"/>
        </a:xfrm>
        <a:prstGeom prst="blockArc">
          <a:avLst>
            <a:gd name="adj1" fmla="val 5400000"/>
            <a:gd name="adj2" fmla="val 9000000"/>
            <a:gd name="adj3" fmla="val 4529"/>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652E8DFD-A960-409D-8C4D-F32FA704390A}">
      <dsp:nvSpPr>
        <dsp:cNvPr id="0" name=""/>
        <dsp:cNvSpPr/>
      </dsp:nvSpPr>
      <dsp:spPr>
        <a:xfrm>
          <a:off x="2461451" y="594686"/>
          <a:ext cx="3970068" cy="3970068"/>
        </a:xfrm>
        <a:prstGeom prst="blockArc">
          <a:avLst>
            <a:gd name="adj1" fmla="val 1814918"/>
            <a:gd name="adj2" fmla="val 5365422"/>
            <a:gd name="adj3" fmla="val 4529"/>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09D07365-C857-45D4-B71A-CAAC0E4A03E6}">
      <dsp:nvSpPr>
        <dsp:cNvPr id="0" name=""/>
        <dsp:cNvSpPr/>
      </dsp:nvSpPr>
      <dsp:spPr>
        <a:xfrm>
          <a:off x="2458096" y="600460"/>
          <a:ext cx="3970068" cy="3970068"/>
        </a:xfrm>
        <a:prstGeom prst="blockArc">
          <a:avLst>
            <a:gd name="adj1" fmla="val 19804180"/>
            <a:gd name="adj2" fmla="val 1803085"/>
            <a:gd name="adj3" fmla="val 4529"/>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02D0DE17-E49B-44A9-889C-F64575A4ACF5}">
      <dsp:nvSpPr>
        <dsp:cNvPr id="0" name=""/>
        <dsp:cNvSpPr/>
      </dsp:nvSpPr>
      <dsp:spPr>
        <a:xfrm>
          <a:off x="2461374" y="606132"/>
          <a:ext cx="3970068" cy="3970068"/>
        </a:xfrm>
        <a:prstGeom prst="blockArc">
          <a:avLst>
            <a:gd name="adj1" fmla="val 16193545"/>
            <a:gd name="adj2" fmla="val 19792573"/>
            <a:gd name="adj3" fmla="val 4529"/>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sp>
    <dsp:sp modelId="{F6D24ABE-2C81-40A7-9F1A-0BD5A1EEE6CE}">
      <dsp:nvSpPr>
        <dsp:cNvPr id="0" name=""/>
        <dsp:cNvSpPr/>
      </dsp:nvSpPr>
      <dsp:spPr>
        <a:xfrm>
          <a:off x="3535878" y="1608105"/>
          <a:ext cx="1860239" cy="1943033"/>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Interdependent </a:t>
          </a:r>
        </a:p>
        <a:p>
          <a:pPr lvl="0" algn="ctr" defTabSz="533400">
            <a:lnSpc>
              <a:spcPct val="90000"/>
            </a:lnSpc>
            <a:spcBef>
              <a:spcPct val="0"/>
            </a:spcBef>
            <a:spcAft>
              <a:spcPct val="35000"/>
            </a:spcAft>
          </a:pPr>
          <a:r>
            <a:rPr lang="en-US" sz="1200" b="1" kern="1200" dirty="0" smtClean="0"/>
            <a:t>hegemony</a:t>
          </a:r>
          <a:endParaRPr lang="en-US" sz="1200" b="1" kern="1200" dirty="0"/>
        </a:p>
      </dsp:txBody>
      <dsp:txXfrm>
        <a:off x="3808304" y="1892656"/>
        <a:ext cx="1315387" cy="1373931"/>
      </dsp:txXfrm>
    </dsp:sp>
    <dsp:sp modelId="{707A06C0-771D-41C2-BE11-C150C67F3129}">
      <dsp:nvSpPr>
        <dsp:cNvPr id="0" name=""/>
        <dsp:cNvSpPr/>
      </dsp:nvSpPr>
      <dsp:spPr>
        <a:xfrm>
          <a:off x="3625033" y="-136083"/>
          <a:ext cx="1635464" cy="1574349"/>
        </a:xfrm>
        <a:prstGeom prst="ellipse">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“national interest” in terms of cost-benefit analysis rather than in terms of political and ideological alliance</a:t>
          </a:r>
          <a:endParaRPr lang="en-US" sz="1050" kern="1200" dirty="0"/>
        </a:p>
      </dsp:txBody>
      <dsp:txXfrm>
        <a:off x="3864541" y="94475"/>
        <a:ext cx="1156448" cy="1113233"/>
      </dsp:txXfrm>
    </dsp:sp>
    <dsp:sp modelId="{69F21790-5D82-4FB8-8BF0-C5B669AC5E77}">
      <dsp:nvSpPr>
        <dsp:cNvPr id="0" name=""/>
        <dsp:cNvSpPr/>
      </dsp:nvSpPr>
      <dsp:spPr>
        <a:xfrm>
          <a:off x="5342299" y="818355"/>
          <a:ext cx="1564334" cy="1598288"/>
        </a:xfrm>
        <a:prstGeom prst="ellipse">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no hegemonic norms and values defined by one single countries</a:t>
          </a:r>
          <a:endParaRPr lang="en-US" sz="1050" kern="1200" dirty="0"/>
        </a:p>
      </dsp:txBody>
      <dsp:txXfrm>
        <a:off x="5571390" y="1052419"/>
        <a:ext cx="1106152" cy="1130160"/>
      </dsp:txXfrm>
    </dsp:sp>
    <dsp:sp modelId="{DD788CDE-5571-4D61-A7D3-19587CA6E704}">
      <dsp:nvSpPr>
        <dsp:cNvPr id="0" name=""/>
        <dsp:cNvSpPr/>
      </dsp:nvSpPr>
      <dsp:spPr>
        <a:xfrm>
          <a:off x="5371868" y="2827728"/>
          <a:ext cx="1501097" cy="1458626"/>
        </a:xfrm>
        <a:prstGeom prst="ellipse">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alliances are more issue-based rather than norm-based</a:t>
          </a:r>
          <a:endParaRPr lang="en-US" sz="1050" kern="1200" dirty="0"/>
        </a:p>
      </dsp:txBody>
      <dsp:txXfrm>
        <a:off x="5591699" y="3041339"/>
        <a:ext cx="1061435" cy="1031404"/>
      </dsp:txXfrm>
    </dsp:sp>
    <dsp:sp modelId="{BC82C345-8EDE-4CFA-A547-74CC023FF645}">
      <dsp:nvSpPr>
        <dsp:cNvPr id="0" name=""/>
        <dsp:cNvSpPr/>
      </dsp:nvSpPr>
      <dsp:spPr>
        <a:xfrm>
          <a:off x="3672498" y="3762727"/>
          <a:ext cx="1586999" cy="1513946"/>
        </a:xfrm>
        <a:prstGeom prst="ellipse">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kern="1200" dirty="0" smtClean="0"/>
            <a:t>collective “positioning” strategy and “balancing” tactic. Not  a historical bloc</a:t>
          </a:r>
          <a:endParaRPr lang="en-US" sz="1050" kern="1200" dirty="0"/>
        </a:p>
      </dsp:txBody>
      <dsp:txXfrm>
        <a:off x="3904909" y="3984439"/>
        <a:ext cx="1122177" cy="1070522"/>
      </dsp:txXfrm>
    </dsp:sp>
    <dsp:sp modelId="{4F9ED1DA-C9F5-4C8A-B16D-8268E67E13DC}">
      <dsp:nvSpPr>
        <dsp:cNvPr id="0" name=""/>
        <dsp:cNvSpPr/>
      </dsp:nvSpPr>
      <dsp:spPr>
        <a:xfrm>
          <a:off x="2012615" y="2736543"/>
          <a:ext cx="1546452" cy="1626236"/>
        </a:xfrm>
        <a:prstGeom prst="ellipse">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da-DK" sz="1050" kern="1200" dirty="0" smtClean="0"/>
            <a:t> “</a:t>
          </a:r>
          <a:r>
            <a:rPr lang="da-DK" sz="1050" kern="1200" dirty="0" err="1" smtClean="0"/>
            <a:t>incipient</a:t>
          </a:r>
          <a:r>
            <a:rPr lang="da-DK" sz="1050" kern="1200" dirty="0" smtClean="0"/>
            <a:t> </a:t>
          </a:r>
          <a:r>
            <a:rPr lang="da-DK" sz="1050" kern="1200" dirty="0" err="1" smtClean="0"/>
            <a:t>hegemony</a:t>
          </a:r>
          <a:r>
            <a:rPr lang="da-DK" sz="1050" kern="1200" dirty="0" smtClean="0"/>
            <a:t>” vs </a:t>
          </a:r>
          <a:r>
            <a:rPr lang="da-DK" sz="1050" kern="1200" dirty="0" err="1" smtClean="0"/>
            <a:t>declining</a:t>
          </a:r>
          <a:r>
            <a:rPr lang="da-DK" sz="1050" kern="1200" dirty="0" smtClean="0"/>
            <a:t> </a:t>
          </a:r>
          <a:r>
            <a:rPr lang="da-DK" sz="1050" kern="1200" dirty="0" err="1" smtClean="0"/>
            <a:t>hegemony</a:t>
          </a:r>
          <a:endParaRPr lang="en-US" sz="1050" kern="1200" dirty="0"/>
        </a:p>
      </dsp:txBody>
      <dsp:txXfrm>
        <a:off x="2239088" y="2974700"/>
        <a:ext cx="1093506" cy="1149922"/>
      </dsp:txXfrm>
    </dsp:sp>
    <dsp:sp modelId="{1811B4E8-5037-4331-85D5-66BB423E5351}">
      <dsp:nvSpPr>
        <dsp:cNvPr id="0" name=""/>
        <dsp:cNvSpPr/>
      </dsp:nvSpPr>
      <dsp:spPr>
        <a:xfrm>
          <a:off x="1982763" y="864622"/>
          <a:ext cx="1606156" cy="1489920"/>
        </a:xfrm>
        <a:prstGeom prst="ellipse">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da-DK" sz="1050" kern="1200" dirty="0" err="1" smtClean="0"/>
            <a:t>reverse</a:t>
          </a:r>
          <a:r>
            <a:rPr lang="da-DK" sz="1050" kern="1200" dirty="0" smtClean="0"/>
            <a:t> the </a:t>
          </a:r>
          <a:r>
            <a:rPr lang="da-DK" sz="1050" kern="1200" dirty="0" err="1" smtClean="0"/>
            <a:t>traditional</a:t>
          </a:r>
          <a:r>
            <a:rPr lang="da-DK" sz="1050" kern="1200" dirty="0" smtClean="0"/>
            <a:t> dependent </a:t>
          </a:r>
          <a:r>
            <a:rPr lang="da-DK" sz="1050" kern="1200" dirty="0" err="1" smtClean="0"/>
            <a:t>relationship</a:t>
          </a:r>
          <a:r>
            <a:rPr lang="da-DK" sz="1050" kern="1200" dirty="0" smtClean="0"/>
            <a:t>: </a:t>
          </a:r>
          <a:r>
            <a:rPr lang="da-DK" sz="1050" kern="1200" dirty="0" err="1" smtClean="0"/>
            <a:t>first</a:t>
          </a:r>
          <a:r>
            <a:rPr lang="da-DK" sz="1050" kern="1200" dirty="0" smtClean="0"/>
            <a:t> </a:t>
          </a:r>
          <a:r>
            <a:rPr lang="da-DK" sz="1050" kern="1200" dirty="0" err="1" smtClean="0"/>
            <a:t>world</a:t>
          </a:r>
          <a:r>
            <a:rPr lang="da-DK" sz="1050" kern="1200" dirty="0" smtClean="0"/>
            <a:t> and </a:t>
          </a:r>
          <a:r>
            <a:rPr lang="da-DK" sz="1050" kern="1200" dirty="0" err="1" smtClean="0"/>
            <a:t>third</a:t>
          </a:r>
          <a:r>
            <a:rPr lang="da-DK" sz="1050" kern="1200" dirty="0" smtClean="0"/>
            <a:t> </a:t>
          </a:r>
          <a:r>
            <a:rPr lang="da-DK" sz="1050" kern="1200" dirty="0" err="1" smtClean="0"/>
            <a:t>world</a:t>
          </a:r>
          <a:endParaRPr lang="en-US" sz="1050" kern="1200" dirty="0"/>
        </a:p>
      </dsp:txBody>
      <dsp:txXfrm>
        <a:off x="2217979" y="1082816"/>
        <a:ext cx="1135724" cy="10535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C5622-E9C1-4B5B-A76A-13E6DFC12F01}">
      <dsp:nvSpPr>
        <dsp:cNvPr id="0" name=""/>
        <dsp:cNvSpPr/>
      </dsp:nvSpPr>
      <dsp:spPr>
        <a:xfrm rot="16200000">
          <a:off x="-319201" y="1143"/>
          <a:ext cx="2758856" cy="2171182"/>
        </a:xfrm>
        <a:prstGeom prst="downArrow">
          <a:avLst>
            <a:gd name="adj1" fmla="val 50000"/>
            <a:gd name="adj2" fmla="val 35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4008" tIns="64008" rIns="64008" bIns="64008" numCol="1" spcCol="1270" anchor="ctr" anchorCtr="0">
          <a:noAutofit/>
        </a:bodyPr>
        <a:lstStyle/>
        <a:p>
          <a:pPr lvl="0" algn="l" defTabSz="400050">
            <a:lnSpc>
              <a:spcPct val="90000"/>
            </a:lnSpc>
            <a:spcBef>
              <a:spcPct val="0"/>
            </a:spcBef>
            <a:spcAft>
              <a:spcPct val="35000"/>
            </a:spcAft>
          </a:pPr>
          <a:r>
            <a:rPr lang="da-DK" sz="900" kern="1200" dirty="0"/>
            <a:t>Core </a:t>
          </a:r>
          <a:r>
            <a:rPr lang="da-DK" sz="900" kern="1200" dirty="0" err="1"/>
            <a:t>states</a:t>
          </a:r>
          <a:r>
            <a:rPr lang="da-DK" sz="900" kern="1200" dirty="0"/>
            <a:t> form a “</a:t>
          </a:r>
          <a:r>
            <a:rPr lang="da-DK" sz="900" kern="1200" dirty="0" err="1"/>
            <a:t>cartel</a:t>
          </a:r>
          <a:r>
            <a:rPr lang="da-DK" sz="900" kern="1200" dirty="0"/>
            <a:t>” in </a:t>
          </a:r>
          <a:r>
            <a:rPr lang="da-DK" sz="900" kern="1200" dirty="0" err="1"/>
            <a:t>order</a:t>
          </a:r>
          <a:r>
            <a:rPr lang="da-DK" sz="900" kern="1200" dirty="0"/>
            <a:t> to </a:t>
          </a:r>
          <a:r>
            <a:rPr lang="da-DK" sz="900" kern="1200" dirty="0" err="1"/>
            <a:t>maintain</a:t>
          </a:r>
          <a:r>
            <a:rPr lang="da-DK" sz="900" kern="1200" dirty="0"/>
            <a:t> </a:t>
          </a:r>
          <a:r>
            <a:rPr lang="da-DK" sz="900" kern="1200" dirty="0" err="1"/>
            <a:t>their</a:t>
          </a:r>
          <a:r>
            <a:rPr lang="da-DK" sz="900" kern="1200" dirty="0"/>
            <a:t> </a:t>
          </a:r>
          <a:r>
            <a:rPr lang="da-DK" sz="900" kern="1200" dirty="0" err="1"/>
            <a:t>export</a:t>
          </a:r>
          <a:r>
            <a:rPr lang="da-DK" sz="900" kern="1200" dirty="0"/>
            <a:t> </a:t>
          </a:r>
          <a:r>
            <a:rPr lang="da-DK" sz="900" kern="1200" dirty="0" err="1"/>
            <a:t>markets</a:t>
          </a:r>
          <a:r>
            <a:rPr lang="da-DK" sz="900" kern="1200" dirty="0"/>
            <a:t> and super-</a:t>
          </a:r>
          <a:r>
            <a:rPr lang="da-DK" sz="900" kern="1200" dirty="0" err="1"/>
            <a:t>exploitation</a:t>
          </a:r>
          <a:endParaRPr lang="da-DK" sz="900" kern="1200" dirty="0"/>
        </a:p>
        <a:p>
          <a:pPr lvl="0" algn="l" defTabSz="400050">
            <a:lnSpc>
              <a:spcPct val="90000"/>
            </a:lnSpc>
            <a:spcBef>
              <a:spcPct val="0"/>
            </a:spcBef>
            <a:spcAft>
              <a:spcPct val="35000"/>
            </a:spcAft>
          </a:pPr>
          <a:r>
            <a:rPr lang="da-DK" sz="900" kern="1200" dirty="0" err="1"/>
            <a:t>importance</a:t>
          </a:r>
          <a:r>
            <a:rPr lang="da-DK" sz="900" kern="1200" dirty="0"/>
            <a:t> of </a:t>
          </a:r>
          <a:r>
            <a:rPr lang="da-DK" sz="900" kern="1200" dirty="0" err="1"/>
            <a:t>coalition</a:t>
          </a:r>
          <a:r>
            <a:rPr lang="da-DK" sz="900" kern="1200" dirty="0"/>
            <a:t> and </a:t>
          </a:r>
          <a:r>
            <a:rPr lang="da-DK" sz="900" kern="1200" dirty="0" err="1"/>
            <a:t>cooperation</a:t>
          </a:r>
          <a:endParaRPr lang="da-DK" sz="900" kern="1200" dirty="0"/>
        </a:p>
        <a:p>
          <a:pPr lvl="0" algn="l" defTabSz="400050">
            <a:lnSpc>
              <a:spcPct val="90000"/>
            </a:lnSpc>
            <a:spcBef>
              <a:spcPct val="0"/>
            </a:spcBef>
            <a:spcAft>
              <a:spcPct val="35000"/>
            </a:spcAft>
          </a:pPr>
          <a:r>
            <a:rPr lang="da-DK" sz="900" kern="1200" dirty="0" err="1"/>
            <a:t>jointly</a:t>
          </a:r>
          <a:r>
            <a:rPr lang="da-DK" sz="900" kern="1200" dirty="0"/>
            <a:t> </a:t>
          </a:r>
          <a:r>
            <a:rPr lang="da-DK" sz="900" kern="1200" dirty="0" err="1"/>
            <a:t>exploit</a:t>
          </a:r>
          <a:r>
            <a:rPr lang="da-DK" sz="900" kern="1200" dirty="0"/>
            <a:t> the </a:t>
          </a:r>
          <a:r>
            <a:rPr lang="da-DK" sz="900" kern="1200" dirty="0" err="1"/>
            <a:t>underdeveloped</a:t>
          </a:r>
          <a:r>
            <a:rPr lang="da-DK" sz="900" kern="1200" dirty="0"/>
            <a:t> </a:t>
          </a:r>
          <a:r>
            <a:rPr lang="da-DK" sz="900" kern="1200" dirty="0" err="1"/>
            <a:t>world</a:t>
          </a:r>
          <a:r>
            <a:rPr lang="da-DK" sz="900" kern="1200" dirty="0"/>
            <a:t> </a:t>
          </a:r>
          <a:endParaRPr lang="en-US" sz="900" kern="1200" dirty="0"/>
        </a:p>
      </dsp:txBody>
      <dsp:txXfrm rot="5400000">
        <a:off x="-25363" y="397019"/>
        <a:ext cx="1791225" cy="1379428"/>
      </dsp:txXfrm>
    </dsp:sp>
    <dsp:sp modelId="{FE1E9A57-D52B-4436-A397-F7E1E7ED3C19}">
      <dsp:nvSpPr>
        <dsp:cNvPr id="0" name=""/>
        <dsp:cNvSpPr/>
      </dsp:nvSpPr>
      <dsp:spPr>
        <a:xfrm rot="5400000">
          <a:off x="2704019" y="1143"/>
          <a:ext cx="2864984" cy="2171182"/>
        </a:xfrm>
        <a:prstGeom prst="downArrow">
          <a:avLst>
            <a:gd name="adj1" fmla="val 50000"/>
            <a:gd name="adj2" fmla="val 35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64008" tIns="64008" rIns="64008" bIns="64008" numCol="1" spcCol="1270" anchor="ctr" anchorCtr="0">
          <a:noAutofit/>
        </a:bodyPr>
        <a:lstStyle/>
        <a:p>
          <a:pPr lvl="0" algn="l" defTabSz="400050">
            <a:lnSpc>
              <a:spcPct val="90000"/>
            </a:lnSpc>
            <a:spcBef>
              <a:spcPct val="0"/>
            </a:spcBef>
            <a:spcAft>
              <a:spcPct val="35000"/>
            </a:spcAft>
          </a:pPr>
          <a:r>
            <a:rPr lang="en-US" sz="900" kern="1200" dirty="0"/>
            <a:t>The rise of financial capitalism</a:t>
          </a:r>
        </a:p>
        <a:p>
          <a:pPr lvl="0" algn="l" defTabSz="400050">
            <a:lnSpc>
              <a:spcPct val="90000"/>
            </a:lnSpc>
            <a:spcBef>
              <a:spcPct val="0"/>
            </a:spcBef>
            <a:spcAft>
              <a:spcPct val="35000"/>
            </a:spcAft>
          </a:pPr>
          <a:r>
            <a:rPr lang="en-US" sz="900" kern="1200" dirty="0"/>
            <a:t>Matured internal market, overproduction let to capital overseas expansion.</a:t>
          </a:r>
        </a:p>
        <a:p>
          <a:pPr lvl="0" algn="l" defTabSz="400050">
            <a:lnSpc>
              <a:spcPct val="90000"/>
            </a:lnSpc>
            <a:spcBef>
              <a:spcPct val="0"/>
            </a:spcBef>
            <a:spcAft>
              <a:spcPct val="35000"/>
            </a:spcAft>
          </a:pPr>
          <a:r>
            <a:rPr lang="en-US" sz="900" kern="1200" dirty="0"/>
            <a:t>core of capitalism competed to expand their exploitative sphere, their interests intersected and conflicted,</a:t>
          </a:r>
          <a:r>
            <a:rPr lang="da-DK" sz="900" kern="1200" dirty="0"/>
            <a:t> </a:t>
          </a:r>
          <a:r>
            <a:rPr lang="da-DK" sz="900" kern="1200" dirty="0" err="1"/>
            <a:t>leading</a:t>
          </a:r>
          <a:r>
            <a:rPr lang="da-DK" sz="900" kern="1200" dirty="0"/>
            <a:t> to </a:t>
          </a:r>
          <a:r>
            <a:rPr lang="da-DK" sz="900" kern="1200" dirty="0" err="1"/>
            <a:t>inevitable</a:t>
          </a:r>
          <a:r>
            <a:rPr lang="da-DK" sz="900" kern="1200" dirty="0"/>
            <a:t> </a:t>
          </a:r>
          <a:r>
            <a:rPr lang="en-US" sz="900" kern="1200" dirty="0"/>
            <a:t>wars</a:t>
          </a:r>
        </a:p>
      </dsp:txBody>
      <dsp:txXfrm rot="-5400000">
        <a:off x="3430878" y="370488"/>
        <a:ext cx="1791225" cy="1432492"/>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4E465-882A-4355-A944-8393D363CB37}" type="datetimeFigureOut">
              <a:rPr lang="da-DK" smtClean="0"/>
              <a:t>09-03-2019</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BAD38-5570-4328-8F69-DDC0B3A78C3F}" type="slidenum">
              <a:rPr lang="da-DK" smtClean="0"/>
              <a:t>‹nr.›</a:t>
            </a:fld>
            <a:endParaRPr lang="da-DK"/>
          </a:p>
        </p:txBody>
      </p:sp>
    </p:spTree>
    <p:extLst>
      <p:ext uri="{BB962C8B-B14F-4D97-AF65-F5344CB8AC3E}">
        <p14:creationId xmlns:p14="http://schemas.microsoft.com/office/powerpoint/2010/main" val="1176864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p:txBody>
      </p:sp>
      <p:sp>
        <p:nvSpPr>
          <p:cNvPr id="4" name="Pladsholder til slidenummer 3"/>
          <p:cNvSpPr>
            <a:spLocks noGrp="1"/>
          </p:cNvSpPr>
          <p:nvPr>
            <p:ph type="sldNum" sz="quarter" idx="10"/>
          </p:nvPr>
        </p:nvSpPr>
        <p:spPr/>
        <p:txBody>
          <a:bodyPr/>
          <a:lstStyle/>
          <a:p>
            <a:fld id="{4EF43B41-FADD-402B-A36C-AA8DCBBE45AF}" type="slidenum">
              <a:rPr lang="da-DK" smtClean="0"/>
              <a:t>28</a:t>
            </a:fld>
            <a:endParaRPr lang="da-DK"/>
          </a:p>
        </p:txBody>
      </p:sp>
    </p:spTree>
    <p:extLst>
      <p:ext uri="{BB962C8B-B14F-4D97-AF65-F5344CB8AC3E}">
        <p14:creationId xmlns:p14="http://schemas.microsoft.com/office/powerpoint/2010/main" val="321624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a-D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a-DK"/>
          </a:p>
        </p:txBody>
      </p:sp>
      <p:sp>
        <p:nvSpPr>
          <p:cNvPr id="4" name="Date Placeholder 3"/>
          <p:cNvSpPr>
            <a:spLocks noGrp="1"/>
          </p:cNvSpPr>
          <p:nvPr>
            <p:ph type="dt" sz="half" idx="10"/>
          </p:nvPr>
        </p:nvSpPr>
        <p:spPr/>
        <p:txBody>
          <a:bodyPr/>
          <a:lstStyle/>
          <a:p>
            <a:fld id="{4127F9C7-7A45-4B28-A75E-43712B8B357E}" type="datetimeFigureOut">
              <a:rPr lang="da-DK" smtClean="0"/>
              <a:t>09-03-2019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BE2A892-FB95-460D-B1B3-04FC6124B7A1}" type="slidenum">
              <a:rPr lang="da-DK" smtClean="0"/>
              <a:t>‹nr.›</a:t>
            </a:fld>
            <a:endParaRPr lang="da-DK"/>
          </a:p>
        </p:txBody>
      </p:sp>
    </p:spTree>
    <p:extLst>
      <p:ext uri="{BB962C8B-B14F-4D97-AF65-F5344CB8AC3E}">
        <p14:creationId xmlns:p14="http://schemas.microsoft.com/office/powerpoint/2010/main" val="2067906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4127F9C7-7A45-4B28-A75E-43712B8B357E}" type="datetimeFigureOut">
              <a:rPr lang="da-DK" smtClean="0"/>
              <a:t>09-03-2019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BE2A892-FB95-460D-B1B3-04FC6124B7A1}" type="slidenum">
              <a:rPr lang="da-DK" smtClean="0"/>
              <a:t>‹nr.›</a:t>
            </a:fld>
            <a:endParaRPr lang="da-DK"/>
          </a:p>
        </p:txBody>
      </p:sp>
    </p:spTree>
    <p:extLst>
      <p:ext uri="{BB962C8B-B14F-4D97-AF65-F5344CB8AC3E}">
        <p14:creationId xmlns:p14="http://schemas.microsoft.com/office/powerpoint/2010/main" val="45813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4127F9C7-7A45-4B28-A75E-43712B8B357E}" type="datetimeFigureOut">
              <a:rPr lang="da-DK" smtClean="0"/>
              <a:t>09-03-2019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BE2A892-FB95-460D-B1B3-04FC6124B7A1}" type="slidenum">
              <a:rPr lang="da-DK" smtClean="0"/>
              <a:t>‹nr.›</a:t>
            </a:fld>
            <a:endParaRPr lang="da-DK"/>
          </a:p>
        </p:txBody>
      </p:sp>
    </p:spTree>
    <p:extLst>
      <p:ext uri="{BB962C8B-B14F-4D97-AF65-F5344CB8AC3E}">
        <p14:creationId xmlns:p14="http://schemas.microsoft.com/office/powerpoint/2010/main" val="2212533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4127F9C7-7A45-4B28-A75E-43712B8B357E}" type="datetimeFigureOut">
              <a:rPr lang="da-DK" smtClean="0"/>
              <a:t>09-03-2019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BE2A892-FB95-460D-B1B3-04FC6124B7A1}" type="slidenum">
              <a:rPr lang="da-DK" smtClean="0"/>
              <a:t>‹nr.›</a:t>
            </a:fld>
            <a:endParaRPr lang="da-DK"/>
          </a:p>
        </p:txBody>
      </p:sp>
    </p:spTree>
    <p:extLst>
      <p:ext uri="{BB962C8B-B14F-4D97-AF65-F5344CB8AC3E}">
        <p14:creationId xmlns:p14="http://schemas.microsoft.com/office/powerpoint/2010/main" val="325884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a-D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F9C7-7A45-4B28-A75E-43712B8B357E}" type="datetimeFigureOut">
              <a:rPr lang="da-DK" smtClean="0"/>
              <a:t>09-03-2019</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ABE2A892-FB95-460D-B1B3-04FC6124B7A1}" type="slidenum">
              <a:rPr lang="da-DK" smtClean="0"/>
              <a:t>‹nr.›</a:t>
            </a:fld>
            <a:endParaRPr lang="da-DK"/>
          </a:p>
        </p:txBody>
      </p:sp>
    </p:spTree>
    <p:extLst>
      <p:ext uri="{BB962C8B-B14F-4D97-AF65-F5344CB8AC3E}">
        <p14:creationId xmlns:p14="http://schemas.microsoft.com/office/powerpoint/2010/main" val="4413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p:cNvSpPr>
            <a:spLocks noGrp="1"/>
          </p:cNvSpPr>
          <p:nvPr>
            <p:ph type="dt" sz="half" idx="10"/>
          </p:nvPr>
        </p:nvSpPr>
        <p:spPr/>
        <p:txBody>
          <a:bodyPr/>
          <a:lstStyle/>
          <a:p>
            <a:fld id="{4127F9C7-7A45-4B28-A75E-43712B8B357E}" type="datetimeFigureOut">
              <a:rPr lang="da-DK" smtClean="0"/>
              <a:t>09-03-2019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BE2A892-FB95-460D-B1B3-04FC6124B7A1}" type="slidenum">
              <a:rPr lang="da-DK" smtClean="0"/>
              <a:t>‹nr.›</a:t>
            </a:fld>
            <a:endParaRPr lang="da-DK"/>
          </a:p>
        </p:txBody>
      </p:sp>
    </p:spTree>
    <p:extLst>
      <p:ext uri="{BB962C8B-B14F-4D97-AF65-F5344CB8AC3E}">
        <p14:creationId xmlns:p14="http://schemas.microsoft.com/office/powerpoint/2010/main" val="203945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da-D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p:cNvSpPr>
            <a:spLocks noGrp="1"/>
          </p:cNvSpPr>
          <p:nvPr>
            <p:ph type="dt" sz="half" idx="10"/>
          </p:nvPr>
        </p:nvSpPr>
        <p:spPr/>
        <p:txBody>
          <a:bodyPr/>
          <a:lstStyle/>
          <a:p>
            <a:fld id="{4127F9C7-7A45-4B28-A75E-43712B8B357E}" type="datetimeFigureOut">
              <a:rPr lang="da-DK" smtClean="0"/>
              <a:t>09-03-2019</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ABE2A892-FB95-460D-B1B3-04FC6124B7A1}" type="slidenum">
              <a:rPr lang="da-DK" smtClean="0"/>
              <a:t>‹nr.›</a:t>
            </a:fld>
            <a:endParaRPr lang="da-DK"/>
          </a:p>
        </p:txBody>
      </p:sp>
    </p:spTree>
    <p:extLst>
      <p:ext uri="{BB962C8B-B14F-4D97-AF65-F5344CB8AC3E}">
        <p14:creationId xmlns:p14="http://schemas.microsoft.com/office/powerpoint/2010/main" val="4281769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4127F9C7-7A45-4B28-A75E-43712B8B357E}" type="datetimeFigureOut">
              <a:rPr lang="da-DK" smtClean="0"/>
              <a:t>09-03-2019</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ABE2A892-FB95-460D-B1B3-04FC6124B7A1}" type="slidenum">
              <a:rPr lang="da-DK" smtClean="0"/>
              <a:t>‹nr.›</a:t>
            </a:fld>
            <a:endParaRPr lang="da-DK"/>
          </a:p>
        </p:txBody>
      </p:sp>
    </p:spTree>
    <p:extLst>
      <p:ext uri="{BB962C8B-B14F-4D97-AF65-F5344CB8AC3E}">
        <p14:creationId xmlns:p14="http://schemas.microsoft.com/office/powerpoint/2010/main" val="2475082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7F9C7-7A45-4B28-A75E-43712B8B357E}" type="datetimeFigureOut">
              <a:rPr lang="da-DK" smtClean="0"/>
              <a:t>09-03-2019</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ABE2A892-FB95-460D-B1B3-04FC6124B7A1}" type="slidenum">
              <a:rPr lang="da-DK" smtClean="0"/>
              <a:t>‹nr.›</a:t>
            </a:fld>
            <a:endParaRPr lang="da-DK"/>
          </a:p>
        </p:txBody>
      </p:sp>
    </p:spTree>
    <p:extLst>
      <p:ext uri="{BB962C8B-B14F-4D97-AF65-F5344CB8AC3E}">
        <p14:creationId xmlns:p14="http://schemas.microsoft.com/office/powerpoint/2010/main" val="359802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27F9C7-7A45-4B28-A75E-43712B8B357E}" type="datetimeFigureOut">
              <a:rPr lang="da-DK" smtClean="0"/>
              <a:t>09-03-2019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BE2A892-FB95-460D-B1B3-04FC6124B7A1}" type="slidenum">
              <a:rPr lang="da-DK" smtClean="0"/>
              <a:t>‹nr.›</a:t>
            </a:fld>
            <a:endParaRPr lang="da-DK"/>
          </a:p>
        </p:txBody>
      </p:sp>
    </p:spTree>
    <p:extLst>
      <p:ext uri="{BB962C8B-B14F-4D97-AF65-F5344CB8AC3E}">
        <p14:creationId xmlns:p14="http://schemas.microsoft.com/office/powerpoint/2010/main" val="3350611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a-DK"/>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127F9C7-7A45-4B28-A75E-43712B8B357E}" type="datetimeFigureOut">
              <a:rPr lang="da-DK" smtClean="0"/>
              <a:t>09-03-2019</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ABE2A892-FB95-460D-B1B3-04FC6124B7A1}" type="slidenum">
              <a:rPr lang="da-DK" smtClean="0"/>
              <a:t>‹nr.›</a:t>
            </a:fld>
            <a:endParaRPr lang="da-DK"/>
          </a:p>
        </p:txBody>
      </p:sp>
    </p:spTree>
    <p:extLst>
      <p:ext uri="{BB962C8B-B14F-4D97-AF65-F5344CB8AC3E}">
        <p14:creationId xmlns:p14="http://schemas.microsoft.com/office/powerpoint/2010/main" val="372604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7F9C7-7A45-4B28-A75E-43712B8B357E}" type="datetimeFigureOut">
              <a:rPr lang="da-DK" smtClean="0"/>
              <a:t>09-03-2019</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2A892-FB95-460D-B1B3-04FC6124B7A1}" type="slidenum">
              <a:rPr lang="da-DK" smtClean="0"/>
              <a:t>‹nr.›</a:t>
            </a:fld>
            <a:endParaRPr lang="da-DK"/>
          </a:p>
        </p:txBody>
      </p:sp>
    </p:spTree>
    <p:extLst>
      <p:ext uri="{BB962C8B-B14F-4D97-AF65-F5344CB8AC3E}">
        <p14:creationId xmlns:p14="http://schemas.microsoft.com/office/powerpoint/2010/main" val="3232485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s://www.google.dk/url?sa=i&amp;rct=j&amp;q=&amp;esrc=s&amp;source=images&amp;cd=&amp;cad=rja&amp;uact=8&amp;ved=0ahUKEwij_fPPypDKAhWkj3IKHfkODecQjRwIBw&amp;url=https://en.wikipedia.org/wiki/Asian_Infrastructure_Investment_Bank&amp;psig=AFQjCNE8eWp77jCk-OyZaYpjtJwzPjQBVw&amp;ust=1452011512602988" TargetMode="Externa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google.dk/url?sa=i&amp;rct=j&amp;q=&amp;esrc=s&amp;source=images&amp;cd=&amp;cad=rja&amp;uact=8&amp;ved=0ahUKEwiI28HZqoTKAhUECiwKHQJ0BhcQjRwIBw&amp;url=http://nomorefiatmoneyplease.blogspot.com/2015/12/what-does-reserve-currency-status-mean.html&amp;bvm=bv.110151844,d.bGg&amp;psig=AFQjCNHivFOG-oHmMHe5V-WywucuQ3vnyQ&amp;ust=1451590567367784"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s://quantifiedvc.wordpress.com/2013/01/09/rmb-internationalization/" TargetMode="External"/><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ecoworldnmims.files.wordpress.com/2014/08/brics-logo1.png" TargetMode="Externa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hyperlink" Target="https://www.google.dk/url?sa=i&amp;rct=j&amp;q=&amp;esrc=s&amp;source=images&amp;cd=&amp;cad=rja&amp;uact=8&amp;ved=2ahUKEwipn4GKq6zgAhVKaFAKHf0MC3cQjRx6BAgBEAU&amp;url=https://komputer.dk/internet/netvaerk/lynhurtigt-netvaerk-er-lige-om-hjoernet&amp;psig=AOvVaw2wgOsq3vWVtNbmkr6x0N5t&amp;ust=1549722159535706" TargetMode="External"/><Relationship Id="rId3" Type="http://schemas.openxmlformats.org/officeDocument/2006/relationships/image" Target="../media/image61.jpeg"/><Relationship Id="rId7" Type="http://schemas.openxmlformats.org/officeDocument/2006/relationships/image" Target="../media/image64.jpeg"/><Relationship Id="rId12" Type="http://schemas.microsoft.com/office/2007/relationships/diagramDrawing" Target="../diagrams/drawing8.xml"/><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hyperlink" Target="http://www.google.dk/url?sa=i&amp;rct=j&amp;q=&amp;esrc=s&amp;source=images&amp;cd=&amp;cad=rja&amp;uact=8&amp;ved=0ahUKEwjP447Oz5LKAhVHJnIKHSVkBSYQjRwIBw&amp;url=http://www.livetradingnews.com/new-100-bn-brics-bank-opens-in-china-to-challenge-us-led-lenders-112580.htm&amp;psig=AFQjCNEWaNvHXhs6at4D_iKIQz4JcICpKA&amp;ust=1452081581448318" TargetMode="External"/><Relationship Id="rId11" Type="http://schemas.openxmlformats.org/officeDocument/2006/relationships/diagramColors" Target="../diagrams/colors8.xml"/><Relationship Id="rId5" Type="http://schemas.openxmlformats.org/officeDocument/2006/relationships/image" Target="../media/image63.jpg"/><Relationship Id="rId10" Type="http://schemas.openxmlformats.org/officeDocument/2006/relationships/diagramQuickStyle" Target="../diagrams/quickStyle8.xml"/><Relationship Id="rId4" Type="http://schemas.openxmlformats.org/officeDocument/2006/relationships/image" Target="../media/image62.jpg"/><Relationship Id="rId9" Type="http://schemas.openxmlformats.org/officeDocument/2006/relationships/diagramLayout" Target="../diagrams/layout8.xml"/><Relationship Id="rId14" Type="http://schemas.openxmlformats.org/officeDocument/2006/relationships/image" Target="../media/image65.jpeg"/></Relationships>
</file>

<file path=ppt/slides/_rels/slide2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dk/url?sa=i&amp;rct=j&amp;q=&amp;esrc=s&amp;source=images&amp;cd=&amp;cad=rja&amp;uact=8&amp;ved=0CAcQjRw&amp;url=http://eurasianhub.com/2013/04/01/china-and-the-brics-unavoidable-hegemony/&amp;ei=NHXCVNfFG8f9ywOrqIHYAg&amp;bvm=bv.84349003,d.bGQ&amp;psig=AFQjCNEzLcpEa-uqUhz1paHKxFHmUE0OmQ&amp;ust=142211632505293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694" y="4860795"/>
            <a:ext cx="1362047" cy="180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3581" y="4865624"/>
            <a:ext cx="1262942" cy="1774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7142" y="4908639"/>
            <a:ext cx="1343557" cy="1691363"/>
          </a:xfrm>
          <a:prstGeom prst="rect">
            <a:avLst/>
          </a:prstGeom>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8196" y="4856143"/>
            <a:ext cx="1354671" cy="174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98487" y="4856143"/>
            <a:ext cx="1347732" cy="1691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Billed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3042" y="4866360"/>
            <a:ext cx="1249985" cy="1681129"/>
          </a:xfrm>
          <a:prstGeom prst="rect">
            <a:avLst/>
          </a:prstGeom>
        </p:spPr>
      </p:pic>
      <p:pic>
        <p:nvPicPr>
          <p:cNvPr id="11" name="Billede 10"/>
          <p:cNvPicPr>
            <a:picLocks noChangeAspect="1"/>
          </p:cNvPicPr>
          <p:nvPr/>
        </p:nvPicPr>
        <p:blipFill>
          <a:blip r:embed="rId8"/>
          <a:stretch>
            <a:fillRect/>
          </a:stretch>
        </p:blipFill>
        <p:spPr>
          <a:xfrm>
            <a:off x="7804036" y="4866360"/>
            <a:ext cx="1283125" cy="1681128"/>
          </a:xfrm>
          <a:prstGeom prst="rect">
            <a:avLst/>
          </a:prstGeom>
        </p:spPr>
      </p:pic>
      <p:pic>
        <p:nvPicPr>
          <p:cNvPr id="12" name="Picture 11" descr="The International Political Economy of the BRICS book cove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64353" y="4865624"/>
            <a:ext cx="1187079" cy="1681864"/>
          </a:xfrm>
          <a:prstGeom prst="rect">
            <a:avLst/>
          </a:prstGeom>
          <a:noFill/>
          <a:ln>
            <a:noFill/>
          </a:ln>
        </p:spPr>
      </p:pic>
      <p:sp>
        <p:nvSpPr>
          <p:cNvPr id="10" name="Rectangle 9"/>
          <p:cNvSpPr/>
          <p:nvPr/>
        </p:nvSpPr>
        <p:spPr>
          <a:xfrm>
            <a:off x="790305" y="532165"/>
            <a:ext cx="10381172" cy="707886"/>
          </a:xfrm>
          <a:prstGeom prst="rect">
            <a:avLst/>
          </a:prstGeom>
        </p:spPr>
        <p:txBody>
          <a:bodyPr wrap="square">
            <a:spAutoFit/>
          </a:bodyPr>
          <a:lstStyle/>
          <a:p>
            <a:r>
              <a:rPr lang="en-US" sz="4000" b="1" dirty="0" smtClean="0">
                <a:solidFill>
                  <a:srgbClr val="0000FF"/>
                </a:solidFill>
              </a:rPr>
              <a:t>The </a:t>
            </a:r>
            <a:r>
              <a:rPr lang="en-US" sz="4000" b="1" dirty="0">
                <a:solidFill>
                  <a:srgbClr val="0000FF"/>
                </a:solidFill>
              </a:rPr>
              <a:t>International Political Economy of the </a:t>
            </a:r>
            <a:r>
              <a:rPr lang="en-US" sz="4000" b="1" dirty="0" smtClean="0">
                <a:solidFill>
                  <a:srgbClr val="0000FF"/>
                </a:solidFill>
              </a:rPr>
              <a:t>BRICS</a:t>
            </a:r>
            <a:endParaRPr lang="en-US" sz="4000" b="1" dirty="0">
              <a:solidFill>
                <a:srgbClr val="0000FF"/>
              </a:solidFill>
            </a:endParaRPr>
          </a:p>
        </p:txBody>
      </p:sp>
      <p:sp>
        <p:nvSpPr>
          <p:cNvPr id="13" name="Rectangle 1"/>
          <p:cNvSpPr/>
          <p:nvPr/>
        </p:nvSpPr>
        <p:spPr>
          <a:xfrm>
            <a:off x="2366567" y="2442860"/>
            <a:ext cx="6897786" cy="1354217"/>
          </a:xfrm>
          <a:prstGeom prst="rect">
            <a:avLst/>
          </a:prstGeom>
        </p:spPr>
        <p:txBody>
          <a:bodyPr wrap="none">
            <a:spAutoFit/>
          </a:bodyPr>
          <a:lstStyle/>
          <a:p>
            <a:pPr algn="ctr"/>
            <a:r>
              <a:rPr lang="en-US" altLang="zh-CN" b="1" dirty="0">
                <a:solidFill>
                  <a:srgbClr val="222CF0"/>
                </a:solidFill>
              </a:rPr>
              <a:t>Li Xing</a:t>
            </a:r>
          </a:p>
          <a:p>
            <a:pPr algn="ctr"/>
            <a:r>
              <a:rPr lang="en-US" sz="1600" dirty="0" smtClean="0">
                <a:solidFill>
                  <a:srgbClr val="222CF0"/>
                </a:solidFill>
              </a:rPr>
              <a:t>Professor/Director</a:t>
            </a:r>
            <a:r>
              <a:rPr lang="en-US" sz="1600" dirty="0">
                <a:solidFill>
                  <a:srgbClr val="222CF0"/>
                </a:solidFill>
              </a:rPr>
              <a:t>, Research Center on Development and International Relations</a:t>
            </a:r>
          </a:p>
          <a:p>
            <a:pPr algn="ctr"/>
            <a:r>
              <a:rPr lang="en-US" sz="1600" dirty="0">
                <a:solidFill>
                  <a:srgbClr val="222CF0"/>
                </a:solidFill>
              </a:rPr>
              <a:t>Editor-in-Chief, </a:t>
            </a:r>
            <a:r>
              <a:rPr lang="en-US" sz="1600" i="1" dirty="0">
                <a:solidFill>
                  <a:srgbClr val="222CF0"/>
                </a:solidFill>
              </a:rPr>
              <a:t>Journal of China and International Relations</a:t>
            </a:r>
            <a:endParaRPr lang="en-US" sz="1600" dirty="0">
              <a:solidFill>
                <a:srgbClr val="222CF0"/>
              </a:solidFill>
            </a:endParaRPr>
          </a:p>
          <a:p>
            <a:pPr algn="ctr"/>
            <a:r>
              <a:rPr lang="da-DK" sz="1600" dirty="0">
                <a:solidFill>
                  <a:srgbClr val="222CF0"/>
                </a:solidFill>
              </a:rPr>
              <a:t>Aalborg </a:t>
            </a:r>
            <a:r>
              <a:rPr lang="da-DK" sz="1600" dirty="0" err="1">
                <a:solidFill>
                  <a:srgbClr val="222CF0"/>
                </a:solidFill>
              </a:rPr>
              <a:t>University</a:t>
            </a:r>
            <a:endParaRPr lang="da-DK" sz="1600" dirty="0">
              <a:solidFill>
                <a:srgbClr val="222CF0"/>
              </a:solidFill>
            </a:endParaRPr>
          </a:p>
          <a:p>
            <a:pPr algn="ctr"/>
            <a:r>
              <a:rPr lang="da-DK" sz="1600" dirty="0" smtClean="0">
                <a:solidFill>
                  <a:srgbClr val="222CF0"/>
                </a:solidFill>
              </a:rPr>
              <a:t>Denmark</a:t>
            </a:r>
            <a:endParaRPr lang="en-US" altLang="zh-CN" dirty="0">
              <a:solidFill>
                <a:srgbClr val="222CF0"/>
              </a:solidFill>
            </a:endParaRPr>
          </a:p>
        </p:txBody>
      </p:sp>
    </p:spTree>
    <p:extLst>
      <p:ext uri="{BB962C8B-B14F-4D97-AF65-F5344CB8AC3E}">
        <p14:creationId xmlns:p14="http://schemas.microsoft.com/office/powerpoint/2010/main" val="1363941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786342"/>
          </a:xfrm>
        </p:spPr>
        <p:txBody>
          <a:bodyPr/>
          <a:lstStyle/>
          <a:p>
            <a:r>
              <a:rPr lang="en-US" dirty="0"/>
              <a:t>Intra-BRICS trading relationships</a:t>
            </a:r>
          </a:p>
        </p:txBody>
      </p:sp>
      <p:pic>
        <p:nvPicPr>
          <p:cNvPr id="4" name="Billede 3"/>
          <p:cNvPicPr>
            <a:picLocks noChangeAspect="1"/>
          </p:cNvPicPr>
          <p:nvPr/>
        </p:nvPicPr>
        <p:blipFill>
          <a:blip r:embed="rId2"/>
          <a:stretch>
            <a:fillRect/>
          </a:stretch>
        </p:blipFill>
        <p:spPr>
          <a:xfrm>
            <a:off x="727817" y="1524669"/>
            <a:ext cx="10012071" cy="4136887"/>
          </a:xfrm>
          <a:prstGeom prst="rect">
            <a:avLst/>
          </a:prstGeom>
        </p:spPr>
      </p:pic>
    </p:spTree>
    <p:extLst>
      <p:ext uri="{BB962C8B-B14F-4D97-AF65-F5344CB8AC3E}">
        <p14:creationId xmlns:p14="http://schemas.microsoft.com/office/powerpoint/2010/main" val="4022259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11" y="183640"/>
            <a:ext cx="8478750" cy="6674360"/>
          </a:xfrm>
          <a:prstGeom prst="rect">
            <a:avLst/>
          </a:prstGeom>
        </p:spPr>
      </p:pic>
      <p:sp>
        <p:nvSpPr>
          <p:cNvPr id="2" name="Rektangel 1"/>
          <p:cNvSpPr/>
          <p:nvPr/>
        </p:nvSpPr>
        <p:spPr>
          <a:xfrm>
            <a:off x="9190008" y="2782156"/>
            <a:ext cx="2774830" cy="1477328"/>
          </a:xfrm>
          <a:prstGeom prst="rect">
            <a:avLst/>
          </a:prstGeom>
        </p:spPr>
        <p:txBody>
          <a:bodyPr wrap="square">
            <a:spAutoFit/>
          </a:bodyPr>
          <a:lstStyle/>
          <a:p>
            <a:r>
              <a:rPr lang="en-US" dirty="0"/>
              <a:t>Apart from Russia, </a:t>
            </a:r>
            <a:r>
              <a:rPr lang="en-US" dirty="0" smtClean="0"/>
              <a:t>the BRICS countries </a:t>
            </a:r>
            <a:r>
              <a:rPr lang="en-US" dirty="0"/>
              <a:t>are heavily integrated into consumer goods production with the ‘West’.</a:t>
            </a:r>
          </a:p>
        </p:txBody>
      </p:sp>
    </p:spTree>
    <p:extLst>
      <p:ext uri="{BB962C8B-B14F-4D97-AF65-F5344CB8AC3E}">
        <p14:creationId xmlns:p14="http://schemas.microsoft.com/office/powerpoint/2010/main" val="3339351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06996" y="116632"/>
            <a:ext cx="8229600" cy="562074"/>
          </a:xfrm>
        </p:spPr>
        <p:txBody>
          <a:bodyPr>
            <a:noAutofit/>
          </a:bodyPr>
          <a:lstStyle/>
          <a:p>
            <a:r>
              <a:rPr lang="en-US" sz="3200" dirty="0"/>
              <a:t>Emerging power standing on two boats</a:t>
            </a:r>
          </a:p>
        </p:txBody>
      </p:sp>
      <p:pic>
        <p:nvPicPr>
          <p:cNvPr id="4100" name="Picture 4" descr="https://encrypted-tbn2.gstatic.com/images?q=tbn:ANd9GcQu5cXOVAkA7Pt3GYtWu5037O7j9BmqGHM9cB311tsnDwwJPwLi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4" y="1216838"/>
            <a:ext cx="2016222" cy="15102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encrypted-tbn2.gstatic.com/images?q=tbn:ANd9GcQu5cXOVAkA7Pt3GYtWu5037O7j9BmqGHM9cB311tsnDwwJPwLi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419163" flipH="1">
            <a:off x="7908789" y="1267855"/>
            <a:ext cx="1979259" cy="1470661"/>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p:cNvSpPr/>
          <p:nvPr/>
        </p:nvSpPr>
        <p:spPr>
          <a:xfrm>
            <a:off x="1127448" y="4471188"/>
            <a:ext cx="3816424" cy="23042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da-DK" sz="1400" dirty="0"/>
              <a:t>With the </a:t>
            </a:r>
            <a:r>
              <a:rPr lang="da-DK" sz="1400" dirty="0" err="1"/>
              <a:t>existing</a:t>
            </a:r>
            <a:r>
              <a:rPr lang="da-DK" sz="1400" dirty="0"/>
              <a:t> </a:t>
            </a:r>
            <a:r>
              <a:rPr lang="da-DK" sz="1400" dirty="0" err="1"/>
              <a:t>order</a:t>
            </a:r>
            <a:r>
              <a:rPr lang="da-DK" sz="1400" dirty="0"/>
              <a:t>:</a:t>
            </a:r>
          </a:p>
          <a:p>
            <a:pPr marL="285750" indent="-285750">
              <a:buFontTx/>
              <a:buChar char="-"/>
            </a:pPr>
            <a:r>
              <a:rPr lang="da-DK" sz="1400" dirty="0"/>
              <a:t>The </a:t>
            </a:r>
            <a:r>
              <a:rPr lang="da-DK" sz="1400" dirty="0" err="1"/>
              <a:t>driving</a:t>
            </a:r>
            <a:r>
              <a:rPr lang="da-DK" sz="1400" dirty="0"/>
              <a:t> force for </a:t>
            </a:r>
            <a:r>
              <a:rPr lang="da-DK" sz="1400" dirty="0" err="1"/>
              <a:t>globalization</a:t>
            </a:r>
            <a:r>
              <a:rPr lang="da-DK" sz="1400" dirty="0"/>
              <a:t> and transnational </a:t>
            </a:r>
            <a:r>
              <a:rPr lang="da-DK" sz="1400" dirty="0" err="1"/>
              <a:t>capitalism</a:t>
            </a:r>
            <a:r>
              <a:rPr lang="da-DK" sz="1400" dirty="0"/>
              <a:t>, </a:t>
            </a:r>
          </a:p>
          <a:p>
            <a:pPr marL="285750" indent="-285750">
              <a:buFontTx/>
              <a:buChar char="-"/>
            </a:pPr>
            <a:r>
              <a:rPr lang="da-DK" sz="1400" dirty="0"/>
              <a:t>more </a:t>
            </a:r>
            <a:r>
              <a:rPr lang="da-DK" sz="1400" dirty="0" err="1"/>
              <a:t>economic</a:t>
            </a:r>
            <a:r>
              <a:rPr lang="da-DK" sz="1400" dirty="0"/>
              <a:t> relations with the </a:t>
            </a:r>
            <a:r>
              <a:rPr lang="da-DK" sz="1400" dirty="0" err="1"/>
              <a:t>existing</a:t>
            </a:r>
            <a:r>
              <a:rPr lang="da-DK" sz="1400" dirty="0"/>
              <a:t> </a:t>
            </a:r>
            <a:r>
              <a:rPr lang="da-DK" sz="1400" dirty="0" err="1"/>
              <a:t>core</a:t>
            </a:r>
            <a:r>
              <a:rPr lang="da-DK" sz="1400" dirty="0"/>
              <a:t> of the </a:t>
            </a:r>
            <a:r>
              <a:rPr lang="da-DK" sz="1400" dirty="0" err="1"/>
              <a:t>order</a:t>
            </a:r>
            <a:r>
              <a:rPr lang="da-DK" sz="1400" dirty="0"/>
              <a:t>,</a:t>
            </a:r>
          </a:p>
          <a:p>
            <a:pPr marL="285750" indent="-285750">
              <a:buFontTx/>
              <a:buChar char="-"/>
            </a:pPr>
            <a:r>
              <a:rPr lang="da-DK" sz="1400" dirty="0"/>
              <a:t>The </a:t>
            </a:r>
            <a:r>
              <a:rPr lang="da-DK" sz="1400" dirty="0" err="1"/>
              <a:t>benefits</a:t>
            </a:r>
            <a:r>
              <a:rPr lang="da-DK" sz="1400" dirty="0"/>
              <a:t> from the </a:t>
            </a:r>
            <a:r>
              <a:rPr lang="da-DK" sz="1400" dirty="0" err="1"/>
              <a:t>existing</a:t>
            </a:r>
            <a:r>
              <a:rPr lang="da-DK" sz="1400" dirty="0"/>
              <a:t> </a:t>
            </a:r>
            <a:r>
              <a:rPr lang="da-DK" sz="1400" dirty="0" err="1"/>
              <a:t>order</a:t>
            </a:r>
            <a:endParaRPr lang="da-DK" sz="1400" dirty="0"/>
          </a:p>
          <a:p>
            <a:pPr marL="285750" indent="-285750">
              <a:buFontTx/>
              <a:buChar char="-"/>
            </a:pPr>
            <a:endParaRPr lang="da-DK" sz="1400" dirty="0"/>
          </a:p>
          <a:p>
            <a:r>
              <a:rPr lang="da-DK" sz="1400" b="1" dirty="0" err="1">
                <a:solidFill>
                  <a:srgbClr val="FF0000"/>
                </a:solidFill>
              </a:rPr>
              <a:t>Benefit</a:t>
            </a:r>
            <a:r>
              <a:rPr lang="da-DK" sz="1400" b="1" dirty="0">
                <a:solidFill>
                  <a:srgbClr val="FF0000"/>
                </a:solidFill>
              </a:rPr>
              <a:t> from the system. </a:t>
            </a:r>
            <a:r>
              <a:rPr lang="da-DK" sz="1400" b="1" dirty="0" err="1">
                <a:solidFill>
                  <a:srgbClr val="FF0000"/>
                </a:solidFill>
              </a:rPr>
              <a:t>Its</a:t>
            </a:r>
            <a:r>
              <a:rPr lang="da-DK" sz="1400" b="1" dirty="0">
                <a:solidFill>
                  <a:srgbClr val="FF0000"/>
                </a:solidFill>
              </a:rPr>
              <a:t> </a:t>
            </a:r>
            <a:r>
              <a:rPr lang="da-DK" sz="1400" b="1" dirty="0" err="1">
                <a:solidFill>
                  <a:srgbClr val="FF0000"/>
                </a:solidFill>
              </a:rPr>
              <a:t>success</a:t>
            </a:r>
            <a:r>
              <a:rPr lang="da-DK" sz="1400" b="1" dirty="0">
                <a:solidFill>
                  <a:srgbClr val="FF0000"/>
                </a:solidFill>
              </a:rPr>
              <a:t> </a:t>
            </a:r>
            <a:r>
              <a:rPr lang="da-DK" sz="1400" b="1" dirty="0" err="1">
                <a:solidFill>
                  <a:srgbClr val="FF0000"/>
                </a:solidFill>
              </a:rPr>
              <a:t>also</a:t>
            </a:r>
            <a:r>
              <a:rPr lang="da-DK" sz="1400" b="1" dirty="0">
                <a:solidFill>
                  <a:srgbClr val="FF0000"/>
                </a:solidFill>
              </a:rPr>
              <a:t> </a:t>
            </a:r>
            <a:r>
              <a:rPr lang="da-DK" sz="1400" b="1" dirty="0" err="1">
                <a:solidFill>
                  <a:srgbClr val="FF0000"/>
                </a:solidFill>
              </a:rPr>
              <a:t>challenges</a:t>
            </a:r>
            <a:r>
              <a:rPr lang="da-DK" sz="1400" b="1" dirty="0">
                <a:solidFill>
                  <a:srgbClr val="FF0000"/>
                </a:solidFill>
              </a:rPr>
              <a:t> the </a:t>
            </a:r>
            <a:r>
              <a:rPr lang="da-DK" sz="1400" b="1" dirty="0" err="1">
                <a:solidFill>
                  <a:srgbClr val="FF0000"/>
                </a:solidFill>
              </a:rPr>
              <a:t>fundamentals</a:t>
            </a:r>
            <a:r>
              <a:rPr lang="da-DK" sz="1400" b="1" dirty="0">
                <a:solidFill>
                  <a:srgbClr val="FF0000"/>
                </a:solidFill>
              </a:rPr>
              <a:t> of the system</a:t>
            </a:r>
          </a:p>
        </p:txBody>
      </p:sp>
      <p:sp>
        <p:nvSpPr>
          <p:cNvPr id="12" name="Rektangel 11"/>
          <p:cNvSpPr/>
          <p:nvPr/>
        </p:nvSpPr>
        <p:spPr>
          <a:xfrm>
            <a:off x="6972136" y="4471188"/>
            <a:ext cx="3852564" cy="23042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da-DK" sz="1400" dirty="0"/>
          </a:p>
          <a:p>
            <a:endParaRPr lang="da-DK" sz="1400" dirty="0"/>
          </a:p>
          <a:p>
            <a:r>
              <a:rPr lang="da-DK" sz="1400" dirty="0"/>
              <a:t>With the </a:t>
            </a:r>
            <a:r>
              <a:rPr lang="da-DK" sz="1400" dirty="0" err="1"/>
              <a:t>emerging</a:t>
            </a:r>
            <a:r>
              <a:rPr lang="da-DK" sz="1400" dirty="0"/>
              <a:t> powers:</a:t>
            </a:r>
          </a:p>
          <a:p>
            <a:pPr marL="285750" indent="-285750">
              <a:buFontTx/>
              <a:buChar char="-"/>
            </a:pPr>
            <a:r>
              <a:rPr lang="da-DK" sz="1400" dirty="0" err="1"/>
              <a:t>Different</a:t>
            </a:r>
            <a:r>
              <a:rPr lang="da-DK" sz="1400" dirty="0"/>
              <a:t> </a:t>
            </a:r>
            <a:r>
              <a:rPr lang="da-DK" sz="1400" dirty="0" err="1"/>
              <a:t>dissatisfaction</a:t>
            </a:r>
            <a:r>
              <a:rPr lang="da-DK" sz="1400" dirty="0"/>
              <a:t> with </a:t>
            </a:r>
            <a:r>
              <a:rPr lang="da-DK" sz="1400" dirty="0" err="1"/>
              <a:t>some</a:t>
            </a:r>
            <a:r>
              <a:rPr lang="da-DK" sz="1400" dirty="0"/>
              <a:t> </a:t>
            </a:r>
            <a:r>
              <a:rPr lang="da-DK" sz="1400" dirty="0" err="1"/>
              <a:t>existing</a:t>
            </a:r>
            <a:r>
              <a:rPr lang="da-DK" sz="1400" dirty="0"/>
              <a:t> </a:t>
            </a:r>
            <a:r>
              <a:rPr lang="da-DK" sz="1400" dirty="0" err="1"/>
              <a:t>rules</a:t>
            </a:r>
            <a:r>
              <a:rPr lang="da-DK" sz="1400" dirty="0"/>
              <a:t> of games</a:t>
            </a:r>
          </a:p>
          <a:p>
            <a:pPr marL="285750" indent="-285750">
              <a:buFontTx/>
              <a:buChar char="-"/>
            </a:pPr>
            <a:r>
              <a:rPr lang="da-DK" sz="1400" dirty="0" err="1"/>
              <a:t>Different</a:t>
            </a:r>
            <a:r>
              <a:rPr lang="da-DK" sz="1400" dirty="0"/>
              <a:t> </a:t>
            </a:r>
            <a:r>
              <a:rPr lang="da-DK" sz="1400" dirty="0" err="1"/>
              <a:t>antagonism</a:t>
            </a:r>
            <a:r>
              <a:rPr lang="da-DK" sz="1400" dirty="0"/>
              <a:t> </a:t>
            </a:r>
            <a:r>
              <a:rPr lang="da-DK" sz="1400" dirty="0" err="1"/>
              <a:t>against</a:t>
            </a:r>
            <a:r>
              <a:rPr lang="da-DK" sz="1400" dirty="0"/>
              <a:t>  the 5 </a:t>
            </a:r>
            <a:r>
              <a:rPr lang="da-DK" sz="1400" dirty="0" err="1"/>
              <a:t>monopolies</a:t>
            </a:r>
            <a:r>
              <a:rPr lang="da-DK" sz="1400" dirty="0"/>
              <a:t> by the </a:t>
            </a:r>
            <a:r>
              <a:rPr lang="da-DK" sz="1400" dirty="0" err="1"/>
              <a:t>core</a:t>
            </a:r>
            <a:endParaRPr lang="da-DK" sz="1400" dirty="0"/>
          </a:p>
          <a:p>
            <a:pPr marL="285750" indent="-285750">
              <a:buFontTx/>
              <a:buChar char="-"/>
            </a:pPr>
            <a:r>
              <a:rPr lang="da-DK" sz="1400" dirty="0"/>
              <a:t>Bilateral problems</a:t>
            </a:r>
          </a:p>
          <a:p>
            <a:pPr marL="285750" indent="-285750">
              <a:buFontTx/>
              <a:buChar char="-"/>
            </a:pPr>
            <a:r>
              <a:rPr lang="da-DK" sz="1400" dirty="0"/>
              <a:t>Not </a:t>
            </a:r>
            <a:r>
              <a:rPr lang="da-DK" sz="1400" dirty="0" err="1"/>
              <a:t>able</a:t>
            </a:r>
            <a:r>
              <a:rPr lang="da-DK" sz="1400" dirty="0"/>
              <a:t> to </a:t>
            </a:r>
            <a:r>
              <a:rPr lang="da-DK" sz="1400" dirty="0" err="1"/>
              <a:t>be</a:t>
            </a:r>
            <a:r>
              <a:rPr lang="da-DK" sz="1400" dirty="0"/>
              <a:t> a </a:t>
            </a:r>
            <a:r>
              <a:rPr lang="da-DK" sz="1400" dirty="0" err="1"/>
              <a:t>historical</a:t>
            </a:r>
            <a:r>
              <a:rPr lang="da-DK" sz="1400" dirty="0"/>
              <a:t> bloc </a:t>
            </a:r>
          </a:p>
          <a:p>
            <a:endParaRPr lang="da-DK" sz="1400" dirty="0"/>
          </a:p>
          <a:p>
            <a:r>
              <a:rPr lang="da-DK" sz="1400" dirty="0" err="1"/>
              <a:t>Political</a:t>
            </a:r>
            <a:r>
              <a:rPr lang="da-DK" sz="1400" dirty="0"/>
              <a:t> alliance,  </a:t>
            </a:r>
            <a:r>
              <a:rPr lang="da-DK" sz="1400" dirty="0" err="1"/>
              <a:t>overcoming</a:t>
            </a:r>
            <a:r>
              <a:rPr lang="da-DK" sz="1400" dirty="0"/>
              <a:t> </a:t>
            </a:r>
            <a:r>
              <a:rPr lang="da-DK" sz="1400" dirty="0" err="1"/>
              <a:t>individual</a:t>
            </a:r>
            <a:r>
              <a:rPr lang="da-DK" sz="1400" dirty="0"/>
              <a:t> limit</a:t>
            </a:r>
          </a:p>
          <a:p>
            <a:pPr marL="285750" indent="-285750">
              <a:buFontTx/>
              <a:buChar char="-"/>
            </a:pPr>
            <a:endParaRPr lang="da-DK" sz="1400" dirty="0"/>
          </a:p>
        </p:txBody>
      </p:sp>
      <p:sp>
        <p:nvSpPr>
          <p:cNvPr id="8" name="Tekstboks 7"/>
          <p:cNvSpPr txBox="1"/>
          <p:nvPr/>
        </p:nvSpPr>
        <p:spPr>
          <a:xfrm>
            <a:off x="1291389" y="1315080"/>
            <a:ext cx="1854491" cy="646331"/>
          </a:xfrm>
          <a:prstGeom prst="rect">
            <a:avLst/>
          </a:prstGeom>
          <a:noFill/>
        </p:spPr>
        <p:txBody>
          <a:bodyPr wrap="square" rtlCol="0">
            <a:spAutoFit/>
          </a:bodyPr>
          <a:lstStyle/>
          <a:p>
            <a:r>
              <a:rPr lang="da-DK" dirty="0" smtClean="0"/>
              <a:t>Internatonal </a:t>
            </a:r>
            <a:r>
              <a:rPr lang="da-DK" dirty="0" err="1" smtClean="0"/>
              <a:t>trade</a:t>
            </a:r>
            <a:endParaRPr lang="da-DK" dirty="0"/>
          </a:p>
        </p:txBody>
      </p:sp>
      <p:sp>
        <p:nvSpPr>
          <p:cNvPr id="14" name="Tekstboks 13"/>
          <p:cNvSpPr txBox="1"/>
          <p:nvPr/>
        </p:nvSpPr>
        <p:spPr>
          <a:xfrm>
            <a:off x="9588524" y="1315079"/>
            <a:ext cx="1296144" cy="646331"/>
          </a:xfrm>
          <a:prstGeom prst="rect">
            <a:avLst/>
          </a:prstGeom>
          <a:noFill/>
        </p:spPr>
        <p:txBody>
          <a:bodyPr wrap="square" rtlCol="0">
            <a:spAutoFit/>
          </a:bodyPr>
          <a:lstStyle/>
          <a:p>
            <a:r>
              <a:rPr lang="da-DK" dirty="0" err="1" smtClean="0"/>
              <a:t>Intra</a:t>
            </a:r>
            <a:r>
              <a:rPr lang="da-DK" dirty="0" smtClean="0"/>
              <a:t>-BRICS trad</a:t>
            </a:r>
            <a:endParaRPr lang="da-DK" dirty="0"/>
          </a:p>
        </p:txBody>
      </p:sp>
      <p:pic>
        <p:nvPicPr>
          <p:cNvPr id="10" name="Billede 9"/>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36712"/>
            <a:ext cx="3456384" cy="3096344"/>
          </a:xfrm>
          <a:prstGeom prst="rect">
            <a:avLst/>
          </a:prstGeom>
          <a:noFill/>
          <a:ln>
            <a:noFill/>
          </a:ln>
        </p:spPr>
      </p:pic>
      <p:sp>
        <p:nvSpPr>
          <p:cNvPr id="4" name="Tekstboks 3"/>
          <p:cNvSpPr txBox="1"/>
          <p:nvPr/>
        </p:nvSpPr>
        <p:spPr>
          <a:xfrm>
            <a:off x="1847528" y="2996953"/>
            <a:ext cx="2376264" cy="646331"/>
          </a:xfrm>
          <a:prstGeom prst="rect">
            <a:avLst/>
          </a:prstGeom>
          <a:noFill/>
        </p:spPr>
        <p:txBody>
          <a:bodyPr wrap="square" rtlCol="0">
            <a:spAutoFit/>
          </a:bodyPr>
          <a:lstStyle/>
          <a:p>
            <a:r>
              <a:rPr lang="da-DK" dirty="0">
                <a:solidFill>
                  <a:srgbClr val="222CF0"/>
                </a:solidFill>
              </a:rPr>
              <a:t>Do not </a:t>
            </a:r>
            <a:r>
              <a:rPr lang="da-DK" dirty="0" err="1">
                <a:solidFill>
                  <a:srgbClr val="222CF0"/>
                </a:solidFill>
              </a:rPr>
              <a:t>overemphasize</a:t>
            </a:r>
            <a:r>
              <a:rPr lang="da-DK" dirty="0">
                <a:solidFill>
                  <a:srgbClr val="222CF0"/>
                </a:solidFill>
              </a:rPr>
              <a:t> </a:t>
            </a:r>
            <a:r>
              <a:rPr lang="da-DK" dirty="0" err="1">
                <a:solidFill>
                  <a:srgbClr val="222CF0"/>
                </a:solidFill>
              </a:rPr>
              <a:t>their</a:t>
            </a:r>
            <a:r>
              <a:rPr lang="da-DK" dirty="0">
                <a:solidFill>
                  <a:srgbClr val="222CF0"/>
                </a:solidFill>
              </a:rPr>
              <a:t> </a:t>
            </a:r>
            <a:r>
              <a:rPr lang="da-DK" dirty="0" err="1">
                <a:solidFill>
                  <a:srgbClr val="222CF0"/>
                </a:solidFill>
              </a:rPr>
              <a:t>conflict</a:t>
            </a:r>
            <a:endParaRPr lang="da-DK" dirty="0">
              <a:solidFill>
                <a:srgbClr val="222CF0"/>
              </a:solidFill>
            </a:endParaRPr>
          </a:p>
        </p:txBody>
      </p:sp>
      <p:sp>
        <p:nvSpPr>
          <p:cNvPr id="13" name="Tekstboks 12"/>
          <p:cNvSpPr txBox="1"/>
          <p:nvPr/>
        </p:nvSpPr>
        <p:spPr>
          <a:xfrm>
            <a:off x="8040216" y="3034557"/>
            <a:ext cx="2376264" cy="646331"/>
          </a:xfrm>
          <a:prstGeom prst="rect">
            <a:avLst/>
          </a:prstGeom>
          <a:noFill/>
        </p:spPr>
        <p:txBody>
          <a:bodyPr wrap="square" rtlCol="0">
            <a:spAutoFit/>
          </a:bodyPr>
          <a:lstStyle/>
          <a:p>
            <a:r>
              <a:rPr lang="da-DK" dirty="0">
                <a:solidFill>
                  <a:srgbClr val="222CF0"/>
                </a:solidFill>
              </a:rPr>
              <a:t>Do not </a:t>
            </a:r>
            <a:r>
              <a:rPr lang="da-DK" dirty="0" err="1">
                <a:solidFill>
                  <a:srgbClr val="222CF0"/>
                </a:solidFill>
              </a:rPr>
              <a:t>overemphasize</a:t>
            </a:r>
            <a:r>
              <a:rPr lang="da-DK" dirty="0">
                <a:solidFill>
                  <a:srgbClr val="222CF0"/>
                </a:solidFill>
              </a:rPr>
              <a:t> </a:t>
            </a:r>
            <a:r>
              <a:rPr lang="da-DK" dirty="0" err="1">
                <a:solidFill>
                  <a:srgbClr val="222CF0"/>
                </a:solidFill>
              </a:rPr>
              <a:t>their</a:t>
            </a:r>
            <a:r>
              <a:rPr lang="da-DK" dirty="0">
                <a:solidFill>
                  <a:srgbClr val="222CF0"/>
                </a:solidFill>
              </a:rPr>
              <a:t> alliance</a:t>
            </a:r>
          </a:p>
        </p:txBody>
      </p:sp>
    </p:spTree>
    <p:extLst>
      <p:ext uri="{BB962C8B-B14F-4D97-AF65-F5344CB8AC3E}">
        <p14:creationId xmlns:p14="http://schemas.microsoft.com/office/powerpoint/2010/main" val="1349715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92515" y="246857"/>
            <a:ext cx="9670212"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spcBef>
                <a:spcPct val="20000"/>
              </a:spcBef>
            </a:pPr>
            <a:r>
              <a:rPr lang="en-US" sz="2000" dirty="0">
                <a:solidFill>
                  <a:prstClr val="black"/>
                </a:solidFill>
              </a:rPr>
              <a:t>The BRICs has an explicit sense of alliance, </a:t>
            </a:r>
            <a:r>
              <a:rPr lang="en-US" sz="2000" b="1" dirty="0">
                <a:solidFill>
                  <a:srgbClr val="FF0000"/>
                </a:solidFill>
              </a:rPr>
              <a:t>not aiming at </a:t>
            </a:r>
            <a:r>
              <a:rPr lang="en-US" sz="2000" b="1" dirty="0" smtClean="0">
                <a:solidFill>
                  <a:srgbClr val="FF0000"/>
                </a:solidFill>
              </a:rPr>
              <a:t>setting up an </a:t>
            </a:r>
            <a:r>
              <a:rPr lang="en-US" sz="2000" b="1" dirty="0">
                <a:solidFill>
                  <a:srgbClr val="FF0000"/>
                </a:solidFill>
              </a:rPr>
              <a:t>alternative </a:t>
            </a:r>
            <a:r>
              <a:rPr lang="en-US" sz="2000" b="1" dirty="0" smtClean="0">
                <a:solidFill>
                  <a:srgbClr val="FF0000"/>
                </a:solidFill>
              </a:rPr>
              <a:t>financial order,</a:t>
            </a:r>
            <a:r>
              <a:rPr lang="en-US" sz="2000" dirty="0" smtClean="0">
                <a:solidFill>
                  <a:prstClr val="black"/>
                </a:solidFill>
              </a:rPr>
              <a:t> </a:t>
            </a:r>
            <a:r>
              <a:rPr lang="en-US" sz="2000" dirty="0">
                <a:solidFill>
                  <a:prstClr val="black"/>
                </a:solidFill>
              </a:rPr>
              <a:t>but </a:t>
            </a:r>
            <a:r>
              <a:rPr lang="en-US" sz="2000" dirty="0" smtClean="0">
                <a:solidFill>
                  <a:prstClr val="black"/>
                </a:solidFill>
              </a:rPr>
              <a:t>rather </a:t>
            </a:r>
            <a:r>
              <a:rPr lang="en-US" sz="2000" b="1" dirty="0" smtClean="0">
                <a:solidFill>
                  <a:srgbClr val="FF0000"/>
                </a:solidFill>
              </a:rPr>
              <a:t>forming a </a:t>
            </a:r>
            <a:r>
              <a:rPr lang="en-US" sz="2000" b="1" dirty="0">
                <a:solidFill>
                  <a:srgbClr val="FF0000"/>
                </a:solidFill>
              </a:rPr>
              <a:t>counterbalance </a:t>
            </a:r>
            <a:r>
              <a:rPr lang="en-US" sz="2000" dirty="0">
                <a:solidFill>
                  <a:prstClr val="black"/>
                </a:solidFill>
              </a:rPr>
              <a:t>as a way to enhance multilateralism or avoid US hegemony and universalism.</a:t>
            </a:r>
          </a:p>
        </p:txBody>
      </p:sp>
      <p:pic>
        <p:nvPicPr>
          <p:cNvPr id="5" name="Billede 3"/>
          <p:cNvPicPr/>
          <p:nvPr/>
        </p:nvPicPr>
        <p:blipFill>
          <a:blip r:embed="rId2"/>
          <a:stretch>
            <a:fillRect/>
          </a:stretch>
        </p:blipFill>
        <p:spPr>
          <a:xfrm>
            <a:off x="767684" y="1700807"/>
            <a:ext cx="5400600" cy="3168352"/>
          </a:xfrm>
          <a:prstGeom prst="rect">
            <a:avLst/>
          </a:prstGeom>
        </p:spPr>
      </p:pic>
      <p:sp>
        <p:nvSpPr>
          <p:cNvPr id="4" name="Rectangle 3"/>
          <p:cNvSpPr/>
          <p:nvPr/>
        </p:nvSpPr>
        <p:spPr>
          <a:xfrm>
            <a:off x="471074" y="5468108"/>
            <a:ext cx="6447312"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a:t>It is not intended to “replace” of the role of  global and regional development banks, such as the World Bank, the Asian Development Bank, the African Development Bank, the Latin American Development Bank and the European Development Bank</a:t>
            </a:r>
          </a:p>
        </p:txBody>
      </p:sp>
      <p:sp>
        <p:nvSpPr>
          <p:cNvPr id="6" name="Rectangle 5"/>
          <p:cNvSpPr/>
          <p:nvPr/>
        </p:nvSpPr>
        <p:spPr>
          <a:xfrm>
            <a:off x="9720527" y="4158030"/>
            <a:ext cx="1805707"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a:t>“new” world economic order?</a:t>
            </a:r>
            <a:endParaRPr lang="en-US" dirty="0"/>
          </a:p>
        </p:txBody>
      </p:sp>
      <p:pic>
        <p:nvPicPr>
          <p:cNvPr id="7" name="Picture 7" descr="WorldBank-WashingtonD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61602" y="2165166"/>
            <a:ext cx="1247345" cy="9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imf-headquarter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88129" y="2165166"/>
            <a:ext cx="1262109" cy="81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8"/>
          <p:cNvSpPr/>
          <p:nvPr/>
        </p:nvSpPr>
        <p:spPr>
          <a:xfrm>
            <a:off x="9161602" y="3100317"/>
            <a:ext cx="1301125" cy="369332"/>
          </a:xfrm>
          <a:prstGeom prst="rect">
            <a:avLst/>
          </a:prstGeom>
        </p:spPr>
        <p:txBody>
          <a:bodyPr wrap="none">
            <a:spAutoFit/>
          </a:bodyPr>
          <a:lstStyle/>
          <a:p>
            <a:r>
              <a:rPr lang="en-US" altLang="da-DK" dirty="0">
                <a:solidFill>
                  <a:srgbClr val="000000"/>
                </a:solidFill>
                <a:latin typeface="Times New Roman" pitchFamily="18" charset="0"/>
                <a:sym typeface="MS PGothic" pitchFamily="34" charset="-128"/>
              </a:rPr>
              <a:t>World Bank</a:t>
            </a:r>
            <a:endParaRPr lang="en-US" dirty="0"/>
          </a:p>
        </p:txBody>
      </p:sp>
      <p:sp>
        <p:nvSpPr>
          <p:cNvPr id="10" name="Rektangel 9"/>
          <p:cNvSpPr/>
          <p:nvPr/>
        </p:nvSpPr>
        <p:spPr>
          <a:xfrm>
            <a:off x="11095101" y="3100317"/>
            <a:ext cx="595035" cy="369332"/>
          </a:xfrm>
          <a:prstGeom prst="rect">
            <a:avLst/>
          </a:prstGeom>
        </p:spPr>
        <p:txBody>
          <a:bodyPr wrap="none">
            <a:spAutoFit/>
          </a:bodyPr>
          <a:lstStyle/>
          <a:p>
            <a:r>
              <a:rPr lang="en-US" altLang="da-DK" dirty="0">
                <a:solidFill>
                  <a:srgbClr val="000000"/>
                </a:solidFill>
                <a:latin typeface="Times New Roman" pitchFamily="18" charset="0"/>
                <a:sym typeface="MS PGothic" pitchFamily="34" charset="-128"/>
              </a:rPr>
              <a:t>IMF</a:t>
            </a:r>
            <a:endParaRPr lang="en-US" dirty="0"/>
          </a:p>
        </p:txBody>
      </p:sp>
      <p:sp>
        <p:nvSpPr>
          <p:cNvPr id="11" name="Højrepil 10"/>
          <p:cNvSpPr/>
          <p:nvPr/>
        </p:nvSpPr>
        <p:spPr>
          <a:xfrm>
            <a:off x="7764737" y="3543698"/>
            <a:ext cx="577970" cy="1924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9" descr="https://upload.wikimedia.org/wikipedia/commons/thumb/0/0e/AIIB_logo.png/250px-AIIB_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0234" y="5972236"/>
            <a:ext cx="2950004" cy="696201"/>
          </a:xfrm>
          <a:prstGeom prst="rect">
            <a:avLst/>
          </a:prstGeom>
          <a:noFill/>
          <a:extLst>
            <a:ext uri="{909E8E84-426E-40DD-AFC4-6F175D3DCCD1}">
              <a14:hiddenFill xmlns:a14="http://schemas.microsoft.com/office/drawing/2010/main">
                <a:solidFill>
                  <a:srgbClr val="FFFFFF"/>
                </a:solidFill>
              </a14:hiddenFill>
            </a:ext>
          </a:extLst>
        </p:spPr>
      </p:pic>
      <p:sp>
        <p:nvSpPr>
          <p:cNvPr id="13" name="Opadgående pil 12"/>
          <p:cNvSpPr/>
          <p:nvPr/>
        </p:nvSpPr>
        <p:spPr>
          <a:xfrm>
            <a:off x="10153291" y="5391509"/>
            <a:ext cx="1165892" cy="4460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5805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3"/>
          <p:cNvSpPr>
            <a:spLocks noGrp="1"/>
          </p:cNvSpPr>
          <p:nvPr>
            <p:ph idx="1"/>
          </p:nvPr>
        </p:nvSpPr>
        <p:spPr>
          <a:xfrm>
            <a:off x="1317385" y="5742305"/>
            <a:ext cx="5761525" cy="830785"/>
          </a:xfrm>
        </p:spPr>
        <p:txBody>
          <a:bodyPr>
            <a:normAutofit/>
          </a:bodyPr>
          <a:lstStyle/>
          <a:p>
            <a:pPr marL="0" indent="0">
              <a:buNone/>
            </a:pPr>
            <a:r>
              <a:rPr lang="en-US" altLang="da-DK" sz="2400" dirty="0"/>
              <a:t>Voting is skewed towards the global north/ developed economies</a:t>
            </a:r>
          </a:p>
          <a:p>
            <a:endParaRPr lang="en-ZA" altLang="da-DK" dirty="0"/>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385" y="1746180"/>
            <a:ext cx="3674485" cy="3264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im.ft-static.com/content/images/97ff4170-0cf6-11e4-bf1e-00144feabdc0.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2828" y="2087907"/>
            <a:ext cx="5609864" cy="2104531"/>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2300377" y="524804"/>
            <a:ext cx="8229600" cy="490066"/>
          </a:xfrm>
        </p:spPr>
        <p:txBody>
          <a:bodyPr>
            <a:normAutofit fontScale="90000"/>
          </a:bodyPr>
          <a:lstStyle/>
          <a:p>
            <a:r>
              <a:rPr lang="en-US" noProof="0" dirty="0" smtClean="0"/>
              <a:t>The BRICS/China and IMF power </a:t>
            </a:r>
            <a:r>
              <a:rPr lang="en-US" noProof="0" dirty="0"/>
              <a:t>shift</a:t>
            </a:r>
          </a:p>
        </p:txBody>
      </p:sp>
      <p:sp>
        <p:nvSpPr>
          <p:cNvPr id="2" name="Rektangel 1"/>
          <p:cNvSpPr/>
          <p:nvPr/>
        </p:nvSpPr>
        <p:spPr>
          <a:xfrm>
            <a:off x="8258355" y="4549329"/>
            <a:ext cx="3559834" cy="9233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da-DK" dirty="0">
                <a:solidFill>
                  <a:srgbClr val="000000"/>
                </a:solidFill>
              </a:rPr>
              <a:t>As of 2017 the </a:t>
            </a:r>
            <a:r>
              <a:rPr lang="da-DK" dirty="0" err="1">
                <a:solidFill>
                  <a:srgbClr val="000000"/>
                </a:solidFill>
              </a:rPr>
              <a:t>quota</a:t>
            </a:r>
            <a:r>
              <a:rPr lang="da-DK" dirty="0">
                <a:solidFill>
                  <a:srgbClr val="000000"/>
                </a:solidFill>
              </a:rPr>
              <a:t> of </a:t>
            </a:r>
            <a:r>
              <a:rPr lang="da-DK" b="1" dirty="0">
                <a:solidFill>
                  <a:srgbClr val="000000"/>
                </a:solidFill>
              </a:rPr>
              <a:t>China</a:t>
            </a:r>
            <a:r>
              <a:rPr lang="da-DK" dirty="0">
                <a:solidFill>
                  <a:srgbClr val="000000"/>
                </a:solidFill>
              </a:rPr>
              <a:t> in the </a:t>
            </a:r>
            <a:r>
              <a:rPr lang="da-DK" b="1" dirty="0">
                <a:solidFill>
                  <a:srgbClr val="000000"/>
                </a:solidFill>
              </a:rPr>
              <a:t>IMF</a:t>
            </a:r>
            <a:r>
              <a:rPr lang="da-DK" dirty="0">
                <a:solidFill>
                  <a:srgbClr val="000000"/>
                </a:solidFill>
              </a:rPr>
              <a:t> </a:t>
            </a:r>
            <a:r>
              <a:rPr lang="da-DK" dirty="0" err="1">
                <a:solidFill>
                  <a:srgbClr val="000000"/>
                </a:solidFill>
              </a:rPr>
              <a:t>was</a:t>
            </a:r>
            <a:r>
              <a:rPr lang="da-DK" dirty="0">
                <a:solidFill>
                  <a:srgbClr val="000000"/>
                </a:solidFill>
              </a:rPr>
              <a:t> 30.5 billion </a:t>
            </a:r>
            <a:r>
              <a:rPr lang="da-DK" dirty="0" err="1">
                <a:solidFill>
                  <a:srgbClr val="000000"/>
                </a:solidFill>
              </a:rPr>
              <a:t>SDRs</a:t>
            </a:r>
            <a:r>
              <a:rPr lang="da-DK" dirty="0">
                <a:solidFill>
                  <a:srgbClr val="000000"/>
                </a:solidFill>
              </a:rPr>
              <a:t>, </a:t>
            </a:r>
            <a:r>
              <a:rPr lang="da-DK" dirty="0" err="1">
                <a:solidFill>
                  <a:srgbClr val="000000"/>
                </a:solidFill>
              </a:rPr>
              <a:t>giving</a:t>
            </a:r>
            <a:r>
              <a:rPr lang="da-DK" dirty="0">
                <a:solidFill>
                  <a:srgbClr val="000000"/>
                </a:solidFill>
              </a:rPr>
              <a:t> it 6.09% of the total </a:t>
            </a:r>
            <a:r>
              <a:rPr lang="da-DK" b="1" dirty="0" err="1">
                <a:solidFill>
                  <a:srgbClr val="000000"/>
                </a:solidFill>
              </a:rPr>
              <a:t>vote</a:t>
            </a:r>
            <a:endParaRPr lang="en-US" dirty="0"/>
          </a:p>
        </p:txBody>
      </p:sp>
    </p:spTree>
    <p:extLst>
      <p:ext uri="{BB962C8B-B14F-4D97-AF65-F5344CB8AC3E}">
        <p14:creationId xmlns:p14="http://schemas.microsoft.com/office/powerpoint/2010/main" val="1946832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623808" y="4423265"/>
            <a:ext cx="4893733" cy="2308324"/>
          </a:xfrm>
          <a:prstGeom prst="rect">
            <a:avLst/>
          </a:prstGeom>
        </p:spPr>
        <p:txBody>
          <a:bodyPr wrap="square">
            <a:spAutoFit/>
          </a:bodyPr>
          <a:lstStyle/>
          <a:p>
            <a:r>
              <a:rPr lang="en-GB" sz="2400" dirty="0" smtClean="0">
                <a:latin typeface="Times New Roman" panose="02020603050405020304" pitchFamily="18" charset="0"/>
                <a:ea typeface="SimSun" panose="02010600030101010101" pitchFamily="2" charset="-122"/>
              </a:rPr>
              <a:t>Chinese normative </a:t>
            </a:r>
            <a:r>
              <a:rPr lang="en-GB" sz="2400" dirty="0">
                <a:latin typeface="Times New Roman" panose="02020603050405020304" pitchFamily="18" charset="0"/>
                <a:ea typeface="SimSun" panose="02010600030101010101" pitchFamily="2" charset="-122"/>
              </a:rPr>
              <a:t>principles, norm </a:t>
            </a:r>
            <a:r>
              <a:rPr lang="en-GB" sz="2400" dirty="0" smtClean="0">
                <a:latin typeface="Times New Roman" panose="02020603050405020304" pitchFamily="18" charset="0"/>
                <a:ea typeface="SimSun" panose="02010600030101010101" pitchFamily="2" charset="-122"/>
              </a:rPr>
              <a:t>diffusion from AIIB:</a:t>
            </a:r>
          </a:p>
          <a:p>
            <a:r>
              <a:rPr lang="en-GB" sz="2400" dirty="0" smtClean="0">
                <a:latin typeface="Times New Roman" panose="02020603050405020304" pitchFamily="18" charset="0"/>
                <a:ea typeface="SimSun" panose="02010600030101010101" pitchFamily="2" charset="-122"/>
              </a:rPr>
              <a:t>1- </a:t>
            </a:r>
            <a:r>
              <a:rPr lang="en-GB" sz="2400" dirty="0" err="1" smtClean="0">
                <a:latin typeface="Times New Roman" panose="02020603050405020304" pitchFamily="18" charset="0"/>
                <a:ea typeface="SimSun" panose="02010600030101010101" pitchFamily="2" charset="-122"/>
              </a:rPr>
              <a:t>Unconditionality</a:t>
            </a:r>
            <a:endParaRPr lang="en-GB" sz="2400" dirty="0" smtClean="0">
              <a:latin typeface="Times New Roman" panose="02020603050405020304" pitchFamily="18" charset="0"/>
              <a:ea typeface="SimSun" panose="02010600030101010101" pitchFamily="2" charset="-122"/>
            </a:endParaRPr>
          </a:p>
          <a:p>
            <a:r>
              <a:rPr lang="en-GB" sz="2400" dirty="0" smtClean="0">
                <a:latin typeface="Times New Roman" panose="02020603050405020304" pitchFamily="18" charset="0"/>
                <a:ea typeface="SimSun" panose="02010600030101010101" pitchFamily="2" charset="-122"/>
              </a:rPr>
              <a:t>2- infrastructure</a:t>
            </a:r>
          </a:p>
          <a:p>
            <a:r>
              <a:rPr lang="en-GB" sz="2400" dirty="0" smtClean="0">
                <a:latin typeface="Times New Roman" panose="02020603050405020304" pitchFamily="18" charset="0"/>
                <a:ea typeface="SimSun" panose="02010600030101010101" pitchFamily="2" charset="-122"/>
              </a:rPr>
              <a:t>3- Asian developing countries voting power</a:t>
            </a:r>
            <a:endParaRPr lang="en-US" sz="2400" dirty="0"/>
          </a:p>
        </p:txBody>
      </p:sp>
      <p:pic>
        <p:nvPicPr>
          <p:cNvPr id="6" name="Picture 4" descr="https://agenda.weforum.org/wp-content/uploads/2015/12/151201-IMF-special-drawing-rights-basket-renminbi-china.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83" y="225604"/>
            <a:ext cx="5175430" cy="259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le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98" y="3856812"/>
            <a:ext cx="4391596" cy="2716515"/>
          </a:xfrm>
          <a:prstGeom prst="rect">
            <a:avLst/>
          </a:prstGeom>
        </p:spPr>
      </p:pic>
      <p:sp>
        <p:nvSpPr>
          <p:cNvPr id="8" name="Titel 1"/>
          <p:cNvSpPr>
            <a:spLocks noGrp="1"/>
          </p:cNvSpPr>
          <p:nvPr>
            <p:ph type="title"/>
          </p:nvPr>
        </p:nvSpPr>
        <p:spPr>
          <a:xfrm>
            <a:off x="6491923" y="388677"/>
            <a:ext cx="4893733" cy="670045"/>
          </a:xfrm>
        </p:spPr>
        <p:txBody>
          <a:bodyPr>
            <a:noAutofit/>
          </a:bodyPr>
          <a:lstStyle/>
          <a:p>
            <a:pPr algn="ctr"/>
            <a:r>
              <a:rPr lang="en-US" sz="3200" b="1" dirty="0" smtClean="0"/>
              <a:t>The emergence of China’s global financial order ?</a:t>
            </a:r>
            <a:endParaRPr lang="en-US" sz="3200" b="1" dirty="0"/>
          </a:p>
        </p:txBody>
      </p:sp>
      <p:pic>
        <p:nvPicPr>
          <p:cNvPr id="1028" name="Picture 4" descr="Billedresultat for rmb internationalization">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913" y="1830988"/>
            <a:ext cx="4568628" cy="208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358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8497" y="189480"/>
            <a:ext cx="10515600" cy="670045"/>
          </a:xfrm>
        </p:spPr>
        <p:txBody>
          <a:bodyPr>
            <a:normAutofit fontScale="90000"/>
          </a:bodyPr>
          <a:lstStyle/>
          <a:p>
            <a:pPr algn="ctr"/>
            <a:r>
              <a:rPr lang="en-US" b="1" dirty="0"/>
              <a:t>Intra-BRICS complications </a:t>
            </a:r>
          </a:p>
        </p:txBody>
      </p:sp>
      <p:pic>
        <p:nvPicPr>
          <p:cNvPr id="1026" name="Picture 2" descr="Billedresultat for India China w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164" y="936207"/>
            <a:ext cx="2955759" cy="16626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53978" y="2599335"/>
            <a:ext cx="2294021" cy="369332"/>
          </a:xfrm>
          <a:prstGeom prst="rect">
            <a:avLst/>
          </a:prstGeom>
          <a:noFill/>
        </p:spPr>
        <p:txBody>
          <a:bodyPr wrap="square" rtlCol="0">
            <a:spAutoFit/>
          </a:bodyPr>
          <a:lstStyle/>
          <a:p>
            <a:r>
              <a:rPr lang="da-DK" dirty="0"/>
              <a:t>India-China </a:t>
            </a:r>
            <a:r>
              <a:rPr lang="da-DK" dirty="0" err="1"/>
              <a:t>War</a:t>
            </a:r>
            <a:r>
              <a:rPr lang="da-DK" dirty="0"/>
              <a:t> 1962</a:t>
            </a:r>
          </a:p>
        </p:txBody>
      </p:sp>
      <p:pic>
        <p:nvPicPr>
          <p:cNvPr id="1028" name="Picture 4" descr="Billedresultat for india china border dispu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238" y="3010526"/>
            <a:ext cx="2539499" cy="19853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illedresultat for india china parkist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237" y="5318836"/>
            <a:ext cx="2681457" cy="12896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lledresultat for China soviet conflic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9554" y="3010526"/>
            <a:ext cx="2106863" cy="15801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illedresultat for China soviet ideological spl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3768" y="1557838"/>
            <a:ext cx="2679032" cy="98483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lledresultat for China Russia US triangl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0865" y="4894763"/>
            <a:ext cx="3344239" cy="19632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Billedresultat for Brazil wishes to join the permanent security counci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75234" y="1557838"/>
            <a:ext cx="3829210" cy="215529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illedresultat for Brazil India Japan German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8518" y="4290195"/>
            <a:ext cx="3196923" cy="2245839"/>
          </a:xfrm>
          <a:prstGeom prst="rect">
            <a:avLst/>
          </a:prstGeom>
          <a:noFill/>
          <a:extLst>
            <a:ext uri="{909E8E84-426E-40DD-AFC4-6F175D3DCCD1}">
              <a14:hiddenFill xmlns:a14="http://schemas.microsoft.com/office/drawing/2010/main">
                <a:solidFill>
                  <a:srgbClr val="FFFFFF"/>
                </a:solidFill>
              </a14:hiddenFill>
            </a:ext>
          </a:extLst>
        </p:spPr>
      </p:pic>
      <p:sp>
        <p:nvSpPr>
          <p:cNvPr id="13" name="Up Arrow 12"/>
          <p:cNvSpPr/>
          <p:nvPr/>
        </p:nvSpPr>
        <p:spPr>
          <a:xfrm>
            <a:off x="8826084" y="3116383"/>
            <a:ext cx="176463" cy="10355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960131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 Theoretical </a:t>
            </a:r>
            <a:r>
              <a:rPr lang="en-US" dirty="0" smtClean="0"/>
              <a:t>reflections: BRICS or China</a:t>
            </a:r>
            <a:endParaRPr lang="en-US" dirty="0"/>
          </a:p>
        </p:txBody>
      </p:sp>
      <p:sp>
        <p:nvSpPr>
          <p:cNvPr id="3" name="Pladsholder til indhold 2"/>
          <p:cNvSpPr>
            <a:spLocks noGrp="1"/>
          </p:cNvSpPr>
          <p:nvPr>
            <p:ph idx="1"/>
          </p:nvPr>
        </p:nvSpPr>
        <p:spPr>
          <a:xfrm>
            <a:off x="838200" y="1751162"/>
            <a:ext cx="5630333" cy="4425801"/>
          </a:xfrm>
        </p:spPr>
        <p:txBody>
          <a:bodyPr/>
          <a:lstStyle/>
          <a:p>
            <a:r>
              <a:rPr lang="en-US" dirty="0" smtClean="0"/>
              <a:t>Realism (Power transition)</a:t>
            </a:r>
            <a:endParaRPr lang="en-US" dirty="0"/>
          </a:p>
          <a:p>
            <a:r>
              <a:rPr lang="en-US" dirty="0" smtClean="0"/>
              <a:t>Liberal interpretation</a:t>
            </a:r>
            <a:endParaRPr lang="en-US" dirty="0"/>
          </a:p>
          <a:p>
            <a:r>
              <a:rPr lang="en-US" dirty="0"/>
              <a:t>C</a:t>
            </a:r>
            <a:r>
              <a:rPr lang="en-US" dirty="0" smtClean="0"/>
              <a:t>onstructivism</a:t>
            </a:r>
            <a:endParaRPr lang="en-US" dirty="0"/>
          </a:p>
          <a:p>
            <a:r>
              <a:rPr lang="en-US" dirty="0" smtClean="0"/>
              <a:t>World </a:t>
            </a:r>
            <a:r>
              <a:rPr lang="en-US" dirty="0"/>
              <a:t>system theory</a:t>
            </a:r>
          </a:p>
          <a:p>
            <a:r>
              <a:rPr lang="en-US" dirty="0"/>
              <a:t>Neo-</a:t>
            </a:r>
            <a:r>
              <a:rPr lang="en-US" dirty="0" err="1"/>
              <a:t>Gramscian</a:t>
            </a:r>
            <a:r>
              <a:rPr lang="en-US" dirty="0"/>
              <a:t> hegemony</a:t>
            </a:r>
          </a:p>
          <a:p>
            <a:r>
              <a:rPr lang="en-US" dirty="0"/>
              <a:t>Independent hegemony</a:t>
            </a:r>
          </a:p>
          <a:p>
            <a:r>
              <a:rPr lang="en-US" dirty="0" err="1"/>
              <a:t>Kautsky</a:t>
            </a:r>
            <a:r>
              <a:rPr lang="en-US" dirty="0"/>
              <a:t>-Lenin debate</a:t>
            </a:r>
          </a:p>
        </p:txBody>
      </p:sp>
      <p:pic>
        <p:nvPicPr>
          <p:cNvPr id="4" name="Picture 16" descr="brics-logo">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790447" y="3816892"/>
            <a:ext cx="2857500" cy="1238250"/>
          </a:xfrm>
          <a:prstGeom prst="rect">
            <a:avLst/>
          </a:prstGeom>
          <a:noFill/>
          <a:ln>
            <a:noFill/>
          </a:ln>
        </p:spPr>
      </p:pic>
      <p:sp>
        <p:nvSpPr>
          <p:cNvPr id="5" name="Højre klammeparentes 4"/>
          <p:cNvSpPr/>
          <p:nvPr/>
        </p:nvSpPr>
        <p:spPr>
          <a:xfrm>
            <a:off x="6313459" y="2383965"/>
            <a:ext cx="643467" cy="2997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162800" y="2061411"/>
            <a:ext cx="4676274" cy="1477328"/>
          </a:xfrm>
          <a:prstGeom prst="rect">
            <a:avLst/>
          </a:prstGeom>
          <a:noFill/>
        </p:spPr>
        <p:txBody>
          <a:bodyPr wrap="square" rtlCol="0">
            <a:spAutoFit/>
          </a:bodyPr>
          <a:lstStyle/>
          <a:p>
            <a:r>
              <a:rPr lang="da-DK" dirty="0" smtClean="0"/>
              <a:t>How to understand the phenominon of the BRICS?</a:t>
            </a:r>
          </a:p>
          <a:p>
            <a:r>
              <a:rPr lang="da-DK" dirty="0" smtClean="0"/>
              <a:t>How to understand the </a:t>
            </a:r>
            <a:r>
              <a:rPr lang="da-DK" dirty="0" err="1" smtClean="0"/>
              <a:t>interplay</a:t>
            </a:r>
            <a:r>
              <a:rPr lang="da-DK" dirty="0" smtClean="0"/>
              <a:t> </a:t>
            </a:r>
            <a:r>
              <a:rPr lang="da-DK" dirty="0" err="1" smtClean="0"/>
              <a:t>between</a:t>
            </a:r>
            <a:r>
              <a:rPr lang="da-DK" dirty="0" smtClean="0"/>
              <a:t> the BRICS and vis-a-vis the </a:t>
            </a:r>
            <a:r>
              <a:rPr lang="da-DK" dirty="0" err="1" smtClean="0"/>
              <a:t>existing</a:t>
            </a:r>
            <a:r>
              <a:rPr lang="da-DK" dirty="0" smtClean="0"/>
              <a:t> </a:t>
            </a:r>
            <a:r>
              <a:rPr lang="da-DK" dirty="0" err="1" smtClean="0"/>
              <a:t>principle</a:t>
            </a:r>
            <a:r>
              <a:rPr lang="da-DK" dirty="0" smtClean="0"/>
              <a:t> powers?</a:t>
            </a:r>
            <a:endParaRPr lang="da-DK" dirty="0"/>
          </a:p>
        </p:txBody>
      </p:sp>
      <p:sp>
        <p:nvSpPr>
          <p:cNvPr id="7" name="Opad-nedadgående pil 6"/>
          <p:cNvSpPr/>
          <p:nvPr/>
        </p:nvSpPr>
        <p:spPr>
          <a:xfrm>
            <a:off x="8954219" y="5124091"/>
            <a:ext cx="405441" cy="65560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le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4065" y="5934974"/>
            <a:ext cx="1125747" cy="750498"/>
          </a:xfrm>
          <a:prstGeom prst="rect">
            <a:avLst/>
          </a:prstGeom>
        </p:spPr>
      </p:pic>
      <p:pic>
        <p:nvPicPr>
          <p:cNvPr id="9" name="Billed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19982" y="5006376"/>
            <a:ext cx="667635" cy="1170587"/>
          </a:xfrm>
          <a:prstGeom prst="rect">
            <a:avLst/>
          </a:prstGeom>
        </p:spPr>
      </p:pic>
    </p:spTree>
    <p:extLst>
      <p:ext uri="{BB962C8B-B14F-4D97-AF65-F5344CB8AC3E}">
        <p14:creationId xmlns:p14="http://schemas.microsoft.com/office/powerpoint/2010/main" val="2549577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0948" y="563533"/>
            <a:ext cx="10515600" cy="376747"/>
          </a:xfrm>
        </p:spPr>
        <p:txBody>
          <a:bodyPr>
            <a:normAutofit fontScale="90000"/>
          </a:bodyPr>
          <a:lstStyle/>
          <a:p>
            <a:r>
              <a:rPr lang="en-US" dirty="0" smtClean="0"/>
              <a:t/>
            </a:r>
            <a:br>
              <a:rPr lang="en-US" dirty="0" smtClean="0"/>
            </a:br>
            <a:r>
              <a:rPr lang="en-US" dirty="0"/>
              <a:t>Realism </a:t>
            </a:r>
            <a:r>
              <a:rPr lang="en-US" dirty="0" smtClean="0"/>
              <a:t>					(</a:t>
            </a:r>
            <a:r>
              <a:rPr lang="en-US" dirty="0"/>
              <a:t>Power transition)</a:t>
            </a:r>
            <a:br>
              <a:rPr lang="en-US" dirty="0"/>
            </a:br>
            <a:r>
              <a:rPr lang="en-US" dirty="0"/>
              <a:t/>
            </a:r>
            <a:br>
              <a:rPr lang="en-US" dirty="0"/>
            </a:br>
            <a:endParaRPr lang="en-US" dirty="0"/>
          </a:p>
        </p:txBody>
      </p:sp>
      <p:pic>
        <p:nvPicPr>
          <p:cNvPr id="2050" name="Picture 2" descr="Billedresultat for power transition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9890" y="1026925"/>
            <a:ext cx="2768779" cy="1642173"/>
          </a:xfrm>
          <a:prstGeom prst="rect">
            <a:avLst/>
          </a:prstGeom>
          <a:noFill/>
          <a:extLst>
            <a:ext uri="{909E8E84-426E-40DD-AFC4-6F175D3DCCD1}">
              <a14:hiddenFill xmlns:a14="http://schemas.microsoft.com/office/drawing/2010/main">
                <a:solidFill>
                  <a:srgbClr val="FFFFFF"/>
                </a:solidFill>
              </a14:hiddenFill>
            </a:ext>
          </a:extLst>
        </p:spPr>
      </p:pic>
      <p:pic>
        <p:nvPicPr>
          <p:cNvPr id="4" name="Billede 3"/>
          <p:cNvPicPr>
            <a:picLocks noChangeAspect="1"/>
          </p:cNvPicPr>
          <p:nvPr/>
        </p:nvPicPr>
        <p:blipFill>
          <a:blip r:embed="rId3"/>
          <a:stretch>
            <a:fillRect/>
          </a:stretch>
        </p:blipFill>
        <p:spPr>
          <a:xfrm>
            <a:off x="5589973" y="1356248"/>
            <a:ext cx="3679345" cy="983529"/>
          </a:xfrm>
          <a:prstGeom prst="rect">
            <a:avLst/>
          </a:prstGeom>
        </p:spPr>
      </p:pic>
      <p:pic>
        <p:nvPicPr>
          <p:cNvPr id="6" name="Billede 5"/>
          <p:cNvPicPr>
            <a:picLocks noChangeAspect="1"/>
          </p:cNvPicPr>
          <p:nvPr/>
        </p:nvPicPr>
        <p:blipFill>
          <a:blip r:embed="rId4"/>
          <a:stretch>
            <a:fillRect/>
          </a:stretch>
        </p:blipFill>
        <p:spPr>
          <a:xfrm>
            <a:off x="9424593" y="2873582"/>
            <a:ext cx="2619375" cy="428625"/>
          </a:xfrm>
          <a:prstGeom prst="rect">
            <a:avLst/>
          </a:prstGeom>
        </p:spPr>
      </p:pic>
      <p:pic>
        <p:nvPicPr>
          <p:cNvPr id="8" name="Picture 4" descr="Relateret billed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5231" y="5011948"/>
            <a:ext cx="2104459" cy="1635002"/>
          </a:xfrm>
          <a:prstGeom prst="rect">
            <a:avLst/>
          </a:prstGeom>
          <a:noFill/>
          <a:extLst>
            <a:ext uri="{909E8E84-426E-40DD-AFC4-6F175D3DCCD1}">
              <a14:hiddenFill xmlns:a14="http://schemas.microsoft.com/office/drawing/2010/main">
                <a:solidFill>
                  <a:srgbClr val="FFFFFF"/>
                </a:solidFill>
              </a14:hiddenFill>
            </a:ext>
          </a:extLst>
        </p:spPr>
      </p:pic>
      <p:sp>
        <p:nvSpPr>
          <p:cNvPr id="7" name="Tekstfelt 6"/>
          <p:cNvSpPr txBox="1"/>
          <p:nvPr/>
        </p:nvSpPr>
        <p:spPr>
          <a:xfrm>
            <a:off x="8519961" y="5367784"/>
            <a:ext cx="3598708" cy="646331"/>
          </a:xfrm>
          <a:prstGeom prst="rect">
            <a:avLst/>
          </a:prstGeom>
          <a:noFill/>
        </p:spPr>
        <p:txBody>
          <a:bodyPr wrap="square" rtlCol="0">
            <a:spAutoFit/>
          </a:bodyPr>
          <a:lstStyle/>
          <a:p>
            <a:r>
              <a:rPr lang="en-US" dirty="0" smtClean="0"/>
              <a:t>Debate question on application:</a:t>
            </a:r>
          </a:p>
          <a:p>
            <a:r>
              <a:rPr lang="en-US" dirty="0" smtClean="0"/>
              <a:t>BRICS or </a:t>
            </a:r>
            <a:r>
              <a:rPr lang="en-US" b="1" dirty="0" smtClean="0"/>
              <a:t>China</a:t>
            </a:r>
            <a:r>
              <a:rPr lang="en-US" dirty="0" smtClean="0"/>
              <a:t> ??</a:t>
            </a:r>
          </a:p>
        </p:txBody>
      </p:sp>
      <p:pic>
        <p:nvPicPr>
          <p:cNvPr id="10" name="Billede 9"/>
          <p:cNvPicPr>
            <a:picLocks noChangeAspect="1"/>
          </p:cNvPicPr>
          <p:nvPr/>
        </p:nvPicPr>
        <p:blipFill>
          <a:blip r:embed="rId6"/>
          <a:stretch>
            <a:fillRect/>
          </a:stretch>
        </p:blipFill>
        <p:spPr>
          <a:xfrm>
            <a:off x="314798" y="3433314"/>
            <a:ext cx="4766461" cy="2665564"/>
          </a:xfrm>
          <a:prstGeom prst="rect">
            <a:avLst/>
          </a:prstGeom>
        </p:spPr>
      </p:pic>
      <p:pic>
        <p:nvPicPr>
          <p:cNvPr id="12" name="Billede 11"/>
          <p:cNvPicPr>
            <a:picLocks noChangeAspect="1"/>
          </p:cNvPicPr>
          <p:nvPr/>
        </p:nvPicPr>
        <p:blipFill>
          <a:blip r:embed="rId7"/>
          <a:stretch>
            <a:fillRect/>
          </a:stretch>
        </p:blipFill>
        <p:spPr>
          <a:xfrm>
            <a:off x="530458" y="1026925"/>
            <a:ext cx="4087753" cy="2113667"/>
          </a:xfrm>
          <a:prstGeom prst="rect">
            <a:avLst/>
          </a:prstGeom>
        </p:spPr>
      </p:pic>
      <p:sp>
        <p:nvSpPr>
          <p:cNvPr id="11" name="Rektangel 10"/>
          <p:cNvSpPr/>
          <p:nvPr/>
        </p:nvSpPr>
        <p:spPr>
          <a:xfrm>
            <a:off x="5161831" y="2562623"/>
            <a:ext cx="3853132" cy="160043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400" dirty="0">
                <a:latin typeface="Times New Roman" panose="02020603050405020304" pitchFamily="18" charset="0"/>
                <a:ea typeface="DengXian" panose="02010600030101010101" pitchFamily="2" charset="-122"/>
              </a:rPr>
              <a:t>Reflecting a pessimistic view on power transition in the world order, </a:t>
            </a:r>
            <a:r>
              <a:rPr lang="en-US" sz="1400" dirty="0" err="1">
                <a:latin typeface="Times New Roman" panose="02020603050405020304" pitchFamily="18" charset="0"/>
                <a:ea typeface="DengXian" panose="02010600030101010101" pitchFamily="2" charset="-122"/>
              </a:rPr>
              <a:t>Mearsheimer</a:t>
            </a:r>
            <a:r>
              <a:rPr lang="en-US" sz="1400" dirty="0">
                <a:latin typeface="Times New Roman" panose="02020603050405020304" pitchFamily="18" charset="0"/>
                <a:ea typeface="DengXian" panose="02010600030101010101" pitchFamily="2" charset="-122"/>
              </a:rPr>
              <a:t> (2010), a proponent of realism, concludes that China’s rise will not be peaceful due to the high degree of uncertainty and distrust between the rising revisionist hegemon (China) and the existing defensive hegemon (the US). </a:t>
            </a:r>
            <a:endParaRPr lang="en-US" sz="1400" dirty="0"/>
          </a:p>
        </p:txBody>
      </p:sp>
    </p:spTree>
    <p:extLst>
      <p:ext uri="{BB962C8B-B14F-4D97-AF65-F5344CB8AC3E}">
        <p14:creationId xmlns:p14="http://schemas.microsoft.com/office/powerpoint/2010/main" val="1006531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9573" y="546281"/>
            <a:ext cx="10515600" cy="687298"/>
          </a:xfrm>
        </p:spPr>
        <p:txBody>
          <a:bodyPr>
            <a:normAutofit fontScale="90000"/>
          </a:bodyPr>
          <a:lstStyle/>
          <a:p>
            <a:r>
              <a:rPr lang="en-US" dirty="0" smtClean="0"/>
              <a:t>Liberalism, or </a:t>
            </a:r>
            <a:r>
              <a:rPr lang="en-US" dirty="0"/>
              <a:t>Liberal hegemony</a:t>
            </a:r>
            <a:br>
              <a:rPr lang="en-US" dirty="0"/>
            </a:br>
            <a:endParaRPr lang="en-US" dirty="0"/>
          </a:p>
        </p:txBody>
      </p:sp>
      <p:sp>
        <p:nvSpPr>
          <p:cNvPr id="5" name="Tekstfelt 4"/>
          <p:cNvSpPr txBox="1"/>
          <p:nvPr/>
        </p:nvSpPr>
        <p:spPr>
          <a:xfrm>
            <a:off x="7959305" y="5458779"/>
            <a:ext cx="3873260" cy="1200329"/>
          </a:xfrm>
          <a:prstGeom prst="rect">
            <a:avLst/>
          </a:prstGeom>
          <a:noFill/>
        </p:spPr>
        <p:txBody>
          <a:bodyPr wrap="square" rtlCol="0">
            <a:spAutoFit/>
          </a:bodyPr>
          <a:lstStyle/>
          <a:p>
            <a:r>
              <a:rPr lang="en-US" dirty="0" smtClean="0"/>
              <a:t>Unit of analysis:</a:t>
            </a:r>
          </a:p>
          <a:p>
            <a:pPr marL="285750" indent="-285750">
              <a:buFontTx/>
              <a:buChar char="-"/>
            </a:pPr>
            <a:r>
              <a:rPr lang="en-US" dirty="0" smtClean="0"/>
              <a:t>The </a:t>
            </a:r>
            <a:r>
              <a:rPr lang="en-US" b="1" dirty="0" smtClean="0"/>
              <a:t>BRICS</a:t>
            </a:r>
            <a:r>
              <a:rPr lang="en-US" dirty="0" smtClean="0"/>
              <a:t> ? Why the BRICS Bank??</a:t>
            </a:r>
          </a:p>
          <a:p>
            <a:pPr marL="285750" indent="-285750">
              <a:buFontTx/>
              <a:buChar char="-"/>
            </a:pPr>
            <a:r>
              <a:rPr lang="en-US" dirty="0" smtClean="0"/>
              <a:t>Why the AIIB bank??</a:t>
            </a:r>
          </a:p>
          <a:p>
            <a:pPr marL="285750" indent="-285750">
              <a:buFontTx/>
              <a:buChar char="-"/>
            </a:pPr>
            <a:r>
              <a:rPr lang="en-US" dirty="0" smtClean="0"/>
              <a:t>The individual countries, who?</a:t>
            </a:r>
            <a:endParaRPr lang="en-US" dirty="0"/>
          </a:p>
        </p:txBody>
      </p:sp>
      <p:pic>
        <p:nvPicPr>
          <p:cNvPr id="7" name="Billede 6"/>
          <p:cNvPicPr>
            <a:picLocks noChangeAspect="1"/>
          </p:cNvPicPr>
          <p:nvPr/>
        </p:nvPicPr>
        <p:blipFill>
          <a:blip r:embed="rId2"/>
          <a:stretch>
            <a:fillRect/>
          </a:stretch>
        </p:blipFill>
        <p:spPr>
          <a:xfrm>
            <a:off x="655608" y="1334399"/>
            <a:ext cx="3543389" cy="2675141"/>
          </a:xfrm>
          <a:prstGeom prst="rect">
            <a:avLst/>
          </a:prstGeom>
        </p:spPr>
      </p:pic>
      <p:sp>
        <p:nvSpPr>
          <p:cNvPr id="8" name="Rektangel 7"/>
          <p:cNvSpPr/>
          <p:nvPr/>
        </p:nvSpPr>
        <p:spPr>
          <a:xfrm>
            <a:off x="5249173" y="1483531"/>
            <a:ext cx="6096000" cy="175432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US" dirty="0">
                <a:solidFill>
                  <a:srgbClr val="000000"/>
                </a:solidFill>
                <a:latin typeface="Times New Roman" panose="02020603050405020304" pitchFamily="18" charset="0"/>
                <a:ea typeface="DengXian" panose="02010600030101010101" pitchFamily="2" charset="-122"/>
              </a:rPr>
              <a:t>Liberalism tends to prioritize economics and other non-military factors as playing a more determining role in global governance. Liberal institutionalism, in particular, regards hegemony as being embedded in the interactions of each individual at the bottom, and in the norms and values of international institutions as rule-settlers at the top. </a:t>
            </a:r>
            <a:endParaRPr lang="en-US" dirty="0"/>
          </a:p>
        </p:txBody>
      </p:sp>
      <p:sp>
        <p:nvSpPr>
          <p:cNvPr id="9" name="Rektangel 8"/>
          <p:cNvSpPr/>
          <p:nvPr/>
        </p:nvSpPr>
        <p:spPr>
          <a:xfrm>
            <a:off x="416943" y="4549676"/>
            <a:ext cx="6096000" cy="230832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r>
              <a:rPr lang="en-US" dirty="0">
                <a:latin typeface="Times New Roman" panose="02020603050405020304" pitchFamily="18" charset="0"/>
                <a:ea typeface="DengXian" panose="02010600030101010101" pitchFamily="2" charset="-122"/>
              </a:rPr>
              <a:t>Liberal-minded scholars are generally less pessimistic toward power transition in a world order</a:t>
            </a:r>
            <a:r>
              <a:rPr lang="en-US" dirty="0">
                <a:solidFill>
                  <a:srgbClr val="000000"/>
                </a:solidFill>
                <a:latin typeface="Times New Roman" panose="02020603050405020304" pitchFamily="18" charset="0"/>
                <a:ea typeface="DengXian" panose="02010600030101010101" pitchFamily="2" charset="-122"/>
              </a:rPr>
              <a:t> that is structured by a rule-based system with well-developed international institutions. Neoliberalism</a:t>
            </a:r>
            <a:r>
              <a:rPr lang="en-US" dirty="0">
                <a:latin typeface="Times New Roman" panose="02020603050405020304" pitchFamily="18" charset="0"/>
                <a:ea typeface="DengXian" panose="02010600030101010101" pitchFamily="2" charset="-122"/>
              </a:rPr>
              <a:t> regards the neoliberal world order led by US hegemony as benign and globally beneficial. The neoliberal order can be characterized as an open, rule- and institution-based global system emphasizing norms of non-discrimination and market openness </a:t>
            </a:r>
            <a:endParaRPr lang="en-US" dirty="0"/>
          </a:p>
        </p:txBody>
      </p:sp>
      <p:pic>
        <p:nvPicPr>
          <p:cNvPr id="10" name="Picture 4" descr="Relateret bille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8106" y="4068836"/>
            <a:ext cx="2104459" cy="163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65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34228" y="528067"/>
            <a:ext cx="5978804" cy="701675"/>
          </a:xfrm>
        </p:spPr>
        <p:txBody>
          <a:bodyPr/>
          <a:lstStyle/>
          <a:p>
            <a:r>
              <a:rPr lang="en-US" noProof="0" dirty="0"/>
              <a:t>Three on-going processes</a:t>
            </a:r>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7686" y="2569682"/>
            <a:ext cx="1347536" cy="1888358"/>
          </a:xfrm>
          <a:prstGeom prst="rect">
            <a:avLst/>
          </a:prstGeom>
        </p:spPr>
      </p:pic>
      <p:pic>
        <p:nvPicPr>
          <p:cNvPr id="5" name="Picture 4" descr="The International Political Economy of the BRICS book cov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7686" y="4795262"/>
            <a:ext cx="1347536" cy="1719661"/>
          </a:xfrm>
          <a:prstGeom prst="rect">
            <a:avLst/>
          </a:prstGeom>
          <a:noFill/>
          <a:ln>
            <a:no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27686" y="553946"/>
            <a:ext cx="1354671" cy="1743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Billede 7"/>
          <p:cNvPicPr/>
          <p:nvPr/>
        </p:nvPicPr>
        <p:blipFill>
          <a:blip r:embed="rId5"/>
          <a:stretch>
            <a:fillRect/>
          </a:stretch>
        </p:blipFill>
        <p:spPr>
          <a:xfrm>
            <a:off x="648135" y="2348879"/>
            <a:ext cx="9022075" cy="3775875"/>
          </a:xfrm>
          <a:prstGeom prst="rect">
            <a:avLst/>
          </a:prstGeom>
        </p:spPr>
      </p:pic>
      <p:sp>
        <p:nvSpPr>
          <p:cNvPr id="4" name="Tekstfelt 3"/>
          <p:cNvSpPr txBox="1"/>
          <p:nvPr/>
        </p:nvSpPr>
        <p:spPr>
          <a:xfrm>
            <a:off x="5023630" y="3217653"/>
            <a:ext cx="828136" cy="369332"/>
          </a:xfrm>
          <a:prstGeom prst="rect">
            <a:avLst/>
          </a:prstGeom>
          <a:noFill/>
        </p:spPr>
        <p:txBody>
          <a:bodyPr wrap="square" rtlCol="0">
            <a:spAutoFit/>
          </a:bodyPr>
          <a:lstStyle/>
          <a:p>
            <a:r>
              <a:rPr lang="en-US" b="1" dirty="0" smtClean="0">
                <a:solidFill>
                  <a:srgbClr val="FF0000"/>
                </a:solidFill>
              </a:rPr>
              <a:t>reflect</a:t>
            </a:r>
            <a:endParaRPr lang="en-US" b="1" dirty="0">
              <a:solidFill>
                <a:srgbClr val="FF0000"/>
              </a:solidFill>
            </a:endParaRPr>
          </a:p>
        </p:txBody>
      </p:sp>
    </p:spTree>
    <p:extLst>
      <p:ext uri="{BB962C8B-B14F-4D97-AF65-F5344CB8AC3E}">
        <p14:creationId xmlns:p14="http://schemas.microsoft.com/office/powerpoint/2010/main" val="2920738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540649"/>
          </a:xfrm>
        </p:spPr>
        <p:txBody>
          <a:bodyPr>
            <a:normAutofit fontScale="90000"/>
          </a:bodyPr>
          <a:lstStyle/>
          <a:p>
            <a:r>
              <a:rPr lang="en-US" dirty="0" smtClean="0"/>
              <a:t>Constructivism</a:t>
            </a:r>
            <a:endParaRPr lang="en-US" dirty="0"/>
          </a:p>
        </p:txBody>
      </p:sp>
      <p:pic>
        <p:nvPicPr>
          <p:cNvPr id="4" name="Billede 3"/>
          <p:cNvPicPr>
            <a:picLocks noChangeAspect="1"/>
          </p:cNvPicPr>
          <p:nvPr/>
        </p:nvPicPr>
        <p:blipFill>
          <a:blip r:embed="rId2"/>
          <a:stretch>
            <a:fillRect/>
          </a:stretch>
        </p:blipFill>
        <p:spPr>
          <a:xfrm>
            <a:off x="483886" y="1213719"/>
            <a:ext cx="4772323" cy="2474254"/>
          </a:xfrm>
          <a:prstGeom prst="rect">
            <a:avLst/>
          </a:prstGeom>
        </p:spPr>
      </p:pic>
      <p:sp>
        <p:nvSpPr>
          <p:cNvPr id="6" name="Rektangel 5"/>
          <p:cNvSpPr/>
          <p:nvPr/>
        </p:nvSpPr>
        <p:spPr>
          <a:xfrm>
            <a:off x="5955102" y="599144"/>
            <a:ext cx="6096000" cy="2308324"/>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spcAft>
                <a:spcPts val="0"/>
              </a:spcAft>
            </a:pPr>
            <a:r>
              <a:rPr lang="en-US" dirty="0" smtClean="0">
                <a:latin typeface="Times New Roman" panose="02020603050405020304" pitchFamily="18" charset="0"/>
                <a:ea typeface="DengXian" panose="02010600030101010101" pitchFamily="2" charset="-122"/>
                <a:cs typeface="Times New Roman" panose="02020603050405020304" pitchFamily="18" charset="0"/>
              </a:rPr>
              <a:t>Four </a:t>
            </a:r>
            <a:r>
              <a:rPr lang="en-US" dirty="0">
                <a:latin typeface="Times New Roman" panose="02020603050405020304" pitchFamily="18" charset="0"/>
                <a:ea typeface="DengXian" panose="02010600030101010101" pitchFamily="2" charset="-122"/>
                <a:cs typeface="Times New Roman" panose="02020603050405020304" pitchFamily="18" charset="0"/>
              </a:rPr>
              <a:t>common elements in all constructivist theories of IR: 1) international relations consist of </a:t>
            </a:r>
            <a:r>
              <a:rPr lang="en-US" b="1"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ideas, values and norms </a:t>
            </a:r>
            <a:r>
              <a:rPr lang="en-US" dirty="0">
                <a:latin typeface="Times New Roman" panose="02020603050405020304" pitchFamily="18" charset="0"/>
                <a:ea typeface="DengXian" panose="02010600030101010101" pitchFamily="2" charset="-122"/>
                <a:cs typeface="Times New Roman" panose="02020603050405020304" pitchFamily="18" charset="0"/>
              </a:rPr>
              <a:t>and not only of material power and physical conditions; 2) </a:t>
            </a:r>
            <a:r>
              <a:rPr lang="en-US" b="1"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common intersubjective beliefs and shared values </a:t>
            </a:r>
            <a:r>
              <a:rPr lang="en-US" dirty="0">
                <a:latin typeface="Times New Roman" panose="02020603050405020304" pitchFamily="18" charset="0"/>
                <a:ea typeface="DengXian" panose="02010600030101010101" pitchFamily="2" charset="-122"/>
                <a:cs typeface="Times New Roman" panose="02020603050405020304" pitchFamily="18" charset="0"/>
              </a:rPr>
              <a:t>between countries and people constitute the central ideological elements of the theory; 3) </a:t>
            </a:r>
            <a:r>
              <a:rPr lang="en-US" b="1"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common creeds </a:t>
            </a:r>
            <a:r>
              <a:rPr lang="en-US" dirty="0">
                <a:latin typeface="Times New Roman" panose="02020603050405020304" pitchFamily="18" charset="0"/>
                <a:ea typeface="DengXian" panose="02010600030101010101" pitchFamily="2" charset="-122"/>
                <a:cs typeface="Times New Roman" panose="02020603050405020304" pitchFamily="18" charset="0"/>
              </a:rPr>
              <a:t>compose and express people’s interests and identities; and 4) the theory must ascertain the means in which these relations are formed and expressed.</a:t>
            </a:r>
            <a:endParaRPr lang="da-DK" sz="1600" dirty="0">
              <a:effectLst/>
              <a:latin typeface="Calibri" panose="020F0502020204030204" pitchFamily="34" charset="0"/>
              <a:ea typeface="DengXian" panose="02010600030101010101" pitchFamily="2" charset="-122"/>
              <a:cs typeface="Times New Roman" panose="02020603050405020304" pitchFamily="18" charset="0"/>
            </a:endParaRPr>
          </a:p>
        </p:txBody>
      </p:sp>
      <p:sp>
        <p:nvSpPr>
          <p:cNvPr id="8" name="Tekstfelt 7"/>
          <p:cNvSpPr txBox="1"/>
          <p:nvPr/>
        </p:nvSpPr>
        <p:spPr>
          <a:xfrm>
            <a:off x="483886" y="4229937"/>
            <a:ext cx="3598708" cy="646331"/>
          </a:xfrm>
          <a:prstGeom prst="rect">
            <a:avLst/>
          </a:prstGeom>
          <a:noFill/>
        </p:spPr>
        <p:txBody>
          <a:bodyPr wrap="square" rtlCol="0">
            <a:spAutoFit/>
          </a:bodyPr>
          <a:lstStyle/>
          <a:p>
            <a:r>
              <a:rPr lang="en-US" dirty="0" smtClean="0"/>
              <a:t>Debate question on application:</a:t>
            </a:r>
          </a:p>
          <a:p>
            <a:r>
              <a:rPr lang="en-US" b="1" dirty="0" smtClean="0"/>
              <a:t>BRICS</a:t>
            </a:r>
            <a:r>
              <a:rPr lang="en-US" dirty="0" smtClean="0"/>
              <a:t> or China?? Or </a:t>
            </a:r>
            <a:r>
              <a:rPr lang="en-US" b="1" dirty="0" smtClean="0"/>
              <a:t>both</a:t>
            </a:r>
            <a:r>
              <a:rPr lang="en-US" dirty="0" smtClean="0"/>
              <a:t> ??</a:t>
            </a:r>
          </a:p>
        </p:txBody>
      </p:sp>
      <p:sp>
        <p:nvSpPr>
          <p:cNvPr id="3" name="Rektangel 2"/>
          <p:cNvSpPr/>
          <p:nvPr/>
        </p:nvSpPr>
        <p:spPr>
          <a:xfrm>
            <a:off x="7685092" y="2990028"/>
            <a:ext cx="4116942" cy="923330"/>
          </a:xfrm>
          <a:prstGeom prst="rect">
            <a:avLst/>
          </a:prstGeom>
        </p:spPr>
        <p:txBody>
          <a:bodyPr wrap="square">
            <a:spAutoFit/>
          </a:bodyPr>
          <a:lstStyle/>
          <a:p>
            <a:r>
              <a:rPr lang="en-US" dirty="0" smtClean="0">
                <a:latin typeface="ArialMT"/>
              </a:rPr>
              <a:t>BRICS, not a </a:t>
            </a:r>
            <a:r>
              <a:rPr lang="en-US" dirty="0">
                <a:latin typeface="ArialMT"/>
              </a:rPr>
              <a:t>constitutive </a:t>
            </a:r>
            <a:r>
              <a:rPr lang="en-US" dirty="0" smtClean="0">
                <a:latin typeface="ArialMT"/>
              </a:rPr>
              <a:t>treaty, not IO</a:t>
            </a:r>
          </a:p>
          <a:p>
            <a:endParaRPr lang="en-US" dirty="0">
              <a:latin typeface="ArialMT"/>
            </a:endParaRPr>
          </a:p>
          <a:p>
            <a:r>
              <a:rPr lang="en-US" dirty="0" smtClean="0">
                <a:latin typeface="ArialMT"/>
              </a:rPr>
              <a:t>Rather, BRICS a “alliance”</a:t>
            </a:r>
            <a:endParaRPr lang="en-US" dirty="0"/>
          </a:p>
        </p:txBody>
      </p:sp>
      <p:sp>
        <p:nvSpPr>
          <p:cNvPr id="9" name="Rektangel 8"/>
          <p:cNvSpPr/>
          <p:nvPr/>
        </p:nvSpPr>
        <p:spPr>
          <a:xfrm>
            <a:off x="7685092" y="3997806"/>
            <a:ext cx="3848113" cy="923330"/>
          </a:xfrm>
          <a:prstGeom prst="rect">
            <a:avLst/>
          </a:prstGeom>
        </p:spPr>
        <p:txBody>
          <a:bodyPr wrap="square">
            <a:spAutoFit/>
          </a:bodyPr>
          <a:lstStyle/>
          <a:p>
            <a:r>
              <a:rPr lang="en-US" dirty="0" smtClean="0">
                <a:latin typeface="ArialMT"/>
              </a:rPr>
              <a:t>There is a BRICS creed --- global forums </a:t>
            </a:r>
            <a:r>
              <a:rPr lang="en-US" dirty="0">
                <a:latin typeface="ArialMT"/>
              </a:rPr>
              <a:t>and institutions </a:t>
            </a:r>
            <a:r>
              <a:rPr lang="en-US" dirty="0" smtClean="0">
                <a:latin typeface="ArialMT"/>
              </a:rPr>
              <a:t>need to be more democratic</a:t>
            </a:r>
            <a:endParaRPr lang="en-US" dirty="0"/>
          </a:p>
        </p:txBody>
      </p:sp>
      <p:graphicFrame>
        <p:nvGraphicFramePr>
          <p:cNvPr id="10" name="Diagram 9"/>
          <p:cNvGraphicFramePr/>
          <p:nvPr>
            <p:extLst>
              <p:ext uri="{D42A27DB-BD31-4B8C-83A1-F6EECF244321}">
                <p14:modId xmlns:p14="http://schemas.microsoft.com/office/powerpoint/2010/main" val="3767406000"/>
              </p:ext>
            </p:extLst>
          </p:nvPr>
        </p:nvGraphicFramePr>
        <p:xfrm>
          <a:off x="3674853" y="3995918"/>
          <a:ext cx="3830128" cy="277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p:cNvSpPr txBox="1"/>
          <p:nvPr/>
        </p:nvSpPr>
        <p:spPr>
          <a:xfrm>
            <a:off x="5163014" y="5060661"/>
            <a:ext cx="792088" cy="646331"/>
          </a:xfrm>
          <a:prstGeom prst="rect">
            <a:avLst/>
          </a:prstGeom>
          <a:noFill/>
        </p:spPr>
        <p:txBody>
          <a:bodyPr wrap="square" rtlCol="0">
            <a:spAutoFit/>
          </a:bodyPr>
          <a:lstStyle/>
          <a:p>
            <a:r>
              <a:rPr lang="en-US" b="1" dirty="0" smtClean="0"/>
              <a:t>World order</a:t>
            </a:r>
            <a:endParaRPr lang="en-US" b="1" dirty="0"/>
          </a:p>
        </p:txBody>
      </p:sp>
      <p:sp>
        <p:nvSpPr>
          <p:cNvPr id="5" name="Tekstfelt 4"/>
          <p:cNvSpPr txBox="1"/>
          <p:nvPr/>
        </p:nvSpPr>
        <p:spPr>
          <a:xfrm>
            <a:off x="7065034" y="5706992"/>
            <a:ext cx="2881223" cy="646331"/>
          </a:xfrm>
          <a:prstGeom prst="rect">
            <a:avLst/>
          </a:prstGeom>
          <a:noFill/>
        </p:spPr>
        <p:txBody>
          <a:bodyPr wrap="square" rtlCol="0">
            <a:spAutoFit/>
          </a:bodyPr>
          <a:lstStyle/>
          <a:p>
            <a:r>
              <a:rPr lang="en-US" dirty="0" smtClean="0"/>
              <a:t>China’s rise: symbolic power and norm diffusion</a:t>
            </a:r>
            <a:endParaRPr lang="en-US" dirty="0"/>
          </a:p>
        </p:txBody>
      </p:sp>
    </p:spTree>
    <p:extLst>
      <p:ext uri="{BB962C8B-B14F-4D97-AF65-F5344CB8AC3E}">
        <p14:creationId xmlns:p14="http://schemas.microsoft.com/office/powerpoint/2010/main" val="3674901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3E4E7-F181-47DA-B909-788E77C547D3}"/>
              </a:ext>
            </a:extLst>
          </p:cNvPr>
          <p:cNvSpPr>
            <a:spLocks noGrp="1"/>
          </p:cNvSpPr>
          <p:nvPr>
            <p:ph type="title"/>
          </p:nvPr>
        </p:nvSpPr>
        <p:spPr>
          <a:xfrm>
            <a:off x="838200" y="365125"/>
            <a:ext cx="10515600" cy="669735"/>
          </a:xfrm>
        </p:spPr>
        <p:txBody>
          <a:bodyPr>
            <a:normAutofit fontScale="90000"/>
          </a:bodyPr>
          <a:lstStyle/>
          <a:p>
            <a:r>
              <a:rPr lang="en-US" dirty="0"/>
              <a:t>World system theory</a:t>
            </a:r>
          </a:p>
        </p:txBody>
      </p:sp>
      <p:graphicFrame>
        <p:nvGraphicFramePr>
          <p:cNvPr id="4" name="Diagram 3">
            <a:extLst>
              <a:ext uri="{FF2B5EF4-FFF2-40B4-BE49-F238E27FC236}">
                <a16:creationId xmlns:a16="http://schemas.microsoft.com/office/drawing/2014/main" id="{CE2A3044-D7E6-46C7-8854-14101869A396}"/>
              </a:ext>
            </a:extLst>
          </p:cNvPr>
          <p:cNvGraphicFramePr/>
          <p:nvPr>
            <p:extLst>
              <p:ext uri="{D42A27DB-BD31-4B8C-83A1-F6EECF244321}">
                <p14:modId xmlns:p14="http://schemas.microsoft.com/office/powerpoint/2010/main" val="2930818921"/>
              </p:ext>
            </p:extLst>
          </p:nvPr>
        </p:nvGraphicFramePr>
        <p:xfrm>
          <a:off x="-541640" y="1735561"/>
          <a:ext cx="6386056" cy="3579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E68545D9-92BA-408F-A033-DD62E99302DB}"/>
              </a:ext>
            </a:extLst>
          </p:cNvPr>
          <p:cNvSpPr/>
          <p:nvPr/>
        </p:nvSpPr>
        <p:spPr>
          <a:xfrm>
            <a:off x="5914846" y="508048"/>
            <a:ext cx="6096000" cy="175432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spcAft>
                <a:spcPts val="0"/>
              </a:spcAft>
            </a:pPr>
            <a:r>
              <a:rPr lang="en-US" dirty="0">
                <a:latin typeface="Times New Roman" panose="02020603050405020304" pitchFamily="18" charset="0"/>
                <a:ea typeface="Times New Roman" panose="02020603050405020304" pitchFamily="18" charset="0"/>
              </a:rPr>
              <a:t>for capital to be shifted away from the declining sectors into the rising sectors, the declining sectors need to be relocated from the core to the semi-periphery (or to the periphery according to the </a:t>
            </a:r>
            <a:r>
              <a:rPr lang="en-US" dirty="0" err="1">
                <a:latin typeface="Times New Roman" panose="02020603050405020304" pitchFamily="18" charset="0"/>
                <a:ea typeface="Times New Roman" panose="02020603050405020304" pitchFamily="18" charset="0"/>
              </a:rPr>
              <a:t>labour</a:t>
            </a:r>
            <a:r>
              <a:rPr lang="en-US" dirty="0">
                <a:latin typeface="Times New Roman" panose="02020603050405020304" pitchFamily="18" charset="0"/>
                <a:ea typeface="Times New Roman" panose="02020603050405020304" pitchFamily="18" charset="0"/>
              </a:rPr>
              <a:t> condition and the technological level). Some countries in the latter two categories will benefit from such global production and capital relocation. </a:t>
            </a:r>
          </a:p>
        </p:txBody>
      </p:sp>
      <p:sp>
        <p:nvSpPr>
          <p:cNvPr id="17" name="Arrow: Right 16">
            <a:extLst>
              <a:ext uri="{FF2B5EF4-FFF2-40B4-BE49-F238E27FC236}">
                <a16:creationId xmlns:a16="http://schemas.microsoft.com/office/drawing/2014/main" id="{B8280832-516C-450E-9004-671A7A01F722}"/>
              </a:ext>
            </a:extLst>
          </p:cNvPr>
          <p:cNvSpPr/>
          <p:nvPr/>
        </p:nvSpPr>
        <p:spPr>
          <a:xfrm>
            <a:off x="6096000" y="2720792"/>
            <a:ext cx="2584412" cy="1259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Foreign Direct Investment (FDI)</a:t>
            </a:r>
          </a:p>
        </p:txBody>
      </p:sp>
      <p:sp>
        <p:nvSpPr>
          <p:cNvPr id="18" name="Arrow: Right 17">
            <a:extLst>
              <a:ext uri="{FF2B5EF4-FFF2-40B4-BE49-F238E27FC236}">
                <a16:creationId xmlns:a16="http://schemas.microsoft.com/office/drawing/2014/main" id="{A85EC1D5-B40F-4797-9AAC-91840289DAC5}"/>
              </a:ext>
            </a:extLst>
          </p:cNvPr>
          <p:cNvSpPr/>
          <p:nvPr/>
        </p:nvSpPr>
        <p:spPr>
          <a:xfrm>
            <a:off x="6096000" y="3662569"/>
            <a:ext cx="2584412" cy="1259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Global outsourcing</a:t>
            </a:r>
          </a:p>
        </p:txBody>
      </p:sp>
      <p:sp>
        <p:nvSpPr>
          <p:cNvPr id="19" name="Arrow: Right 18">
            <a:extLst>
              <a:ext uri="{FF2B5EF4-FFF2-40B4-BE49-F238E27FC236}">
                <a16:creationId xmlns:a16="http://schemas.microsoft.com/office/drawing/2014/main" id="{08D64D8C-F3F5-4190-86BB-9819048C4A07}"/>
              </a:ext>
            </a:extLst>
          </p:cNvPr>
          <p:cNvSpPr/>
          <p:nvPr/>
        </p:nvSpPr>
        <p:spPr>
          <a:xfrm>
            <a:off x="6096000" y="4644757"/>
            <a:ext cx="2584412" cy="12593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Join regional/global division of </a:t>
            </a:r>
            <a:r>
              <a:rPr lang="en-US" dirty="0" err="1"/>
              <a:t>labour</a:t>
            </a:r>
            <a:endParaRPr lang="en-US" dirty="0"/>
          </a:p>
        </p:txBody>
      </p:sp>
      <p:sp>
        <p:nvSpPr>
          <p:cNvPr id="3" name="Tekstfelt 2"/>
          <p:cNvSpPr txBox="1"/>
          <p:nvPr/>
        </p:nvSpPr>
        <p:spPr>
          <a:xfrm>
            <a:off x="9402338" y="3830580"/>
            <a:ext cx="2398144" cy="923330"/>
          </a:xfrm>
          <a:prstGeom prst="rect">
            <a:avLst/>
          </a:prstGeom>
          <a:noFill/>
        </p:spPr>
        <p:txBody>
          <a:bodyPr wrap="square" rtlCol="0">
            <a:spAutoFit/>
          </a:bodyPr>
          <a:lstStyle/>
          <a:p>
            <a:r>
              <a:rPr lang="en-US" dirty="0" smtClean="0"/>
              <a:t>Upward mobility</a:t>
            </a:r>
          </a:p>
          <a:p>
            <a:endParaRPr lang="en-US" dirty="0"/>
          </a:p>
          <a:p>
            <a:r>
              <a:rPr lang="en-US" dirty="0" smtClean="0"/>
              <a:t>Room for maneuver</a:t>
            </a:r>
            <a:endParaRPr lang="en-US" dirty="0"/>
          </a:p>
        </p:txBody>
      </p:sp>
      <p:sp>
        <p:nvSpPr>
          <p:cNvPr id="6" name="Venstrebuet pil 5"/>
          <p:cNvSpPr/>
          <p:nvPr/>
        </p:nvSpPr>
        <p:spPr>
          <a:xfrm rot="2087414">
            <a:off x="4085195" y="4174618"/>
            <a:ext cx="276045" cy="94027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Venstrebuet pil 10"/>
          <p:cNvSpPr/>
          <p:nvPr/>
        </p:nvSpPr>
        <p:spPr>
          <a:xfrm rot="8294803">
            <a:off x="1011314" y="4200923"/>
            <a:ext cx="276045" cy="94027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kstfelt 11"/>
          <p:cNvSpPr txBox="1"/>
          <p:nvPr/>
        </p:nvSpPr>
        <p:spPr>
          <a:xfrm>
            <a:off x="4223217" y="6101323"/>
            <a:ext cx="3598708" cy="646331"/>
          </a:xfrm>
          <a:prstGeom prst="rect">
            <a:avLst/>
          </a:prstGeom>
          <a:noFill/>
        </p:spPr>
        <p:txBody>
          <a:bodyPr wrap="square" rtlCol="0">
            <a:spAutoFit/>
          </a:bodyPr>
          <a:lstStyle/>
          <a:p>
            <a:r>
              <a:rPr lang="en-US" dirty="0" smtClean="0"/>
              <a:t>Debate question on application:</a:t>
            </a:r>
          </a:p>
          <a:p>
            <a:r>
              <a:rPr lang="en-US" dirty="0" smtClean="0"/>
              <a:t>BRICS or China ??</a:t>
            </a:r>
          </a:p>
        </p:txBody>
      </p:sp>
    </p:spTree>
    <p:extLst>
      <p:ext uri="{BB962C8B-B14F-4D97-AF65-F5344CB8AC3E}">
        <p14:creationId xmlns:p14="http://schemas.microsoft.com/office/powerpoint/2010/main" val="1358472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592667" y="1185333"/>
          <a:ext cx="11040533" cy="4639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1"/>
          <p:cNvSpPr>
            <a:spLocks noGrp="1"/>
          </p:cNvSpPr>
          <p:nvPr>
            <p:ph type="title"/>
          </p:nvPr>
        </p:nvSpPr>
        <p:spPr>
          <a:xfrm>
            <a:off x="2631890" y="475038"/>
            <a:ext cx="8229600" cy="562074"/>
          </a:xfrm>
        </p:spPr>
        <p:txBody>
          <a:bodyPr>
            <a:noAutofit/>
          </a:bodyPr>
          <a:lstStyle/>
          <a:p>
            <a:r>
              <a:rPr lang="en-US" sz="4000" b="1" dirty="0"/>
              <a:t>Conceptual lens - Hegemony</a:t>
            </a:r>
          </a:p>
        </p:txBody>
      </p:sp>
      <p:sp>
        <p:nvSpPr>
          <p:cNvPr id="2" name="Tekstfelt 1"/>
          <p:cNvSpPr txBox="1"/>
          <p:nvPr/>
        </p:nvSpPr>
        <p:spPr>
          <a:xfrm>
            <a:off x="2135560" y="6079652"/>
            <a:ext cx="992660" cy="307777"/>
          </a:xfrm>
          <a:prstGeom prst="rect">
            <a:avLst/>
          </a:prstGeom>
          <a:noFill/>
        </p:spPr>
        <p:txBody>
          <a:bodyPr wrap="square" rtlCol="0">
            <a:spAutoFit/>
          </a:bodyPr>
          <a:lstStyle/>
          <a:p>
            <a:r>
              <a:rPr lang="en-US" sz="1400" dirty="0"/>
              <a:t>threat</a:t>
            </a:r>
          </a:p>
        </p:txBody>
      </p:sp>
      <p:sp>
        <p:nvSpPr>
          <p:cNvPr id="5" name="Tekstfelt 4"/>
          <p:cNvSpPr txBox="1"/>
          <p:nvPr/>
        </p:nvSpPr>
        <p:spPr>
          <a:xfrm>
            <a:off x="4159510" y="6148578"/>
            <a:ext cx="1360426" cy="307777"/>
          </a:xfrm>
          <a:prstGeom prst="rect">
            <a:avLst/>
          </a:prstGeom>
          <a:noFill/>
        </p:spPr>
        <p:txBody>
          <a:bodyPr wrap="square" rtlCol="0">
            <a:spAutoFit/>
          </a:bodyPr>
          <a:lstStyle/>
          <a:p>
            <a:r>
              <a:rPr lang="en-US" sz="1400" dirty="0"/>
              <a:t>cooperation</a:t>
            </a:r>
          </a:p>
        </p:txBody>
      </p:sp>
      <p:sp>
        <p:nvSpPr>
          <p:cNvPr id="7" name="Tekstfelt 6"/>
          <p:cNvSpPr txBox="1"/>
          <p:nvPr/>
        </p:nvSpPr>
        <p:spPr>
          <a:xfrm>
            <a:off x="6551226" y="5933135"/>
            <a:ext cx="1568724" cy="523220"/>
          </a:xfrm>
          <a:prstGeom prst="rect">
            <a:avLst/>
          </a:prstGeom>
          <a:noFill/>
        </p:spPr>
        <p:txBody>
          <a:bodyPr wrap="square" rtlCol="0">
            <a:spAutoFit/>
          </a:bodyPr>
          <a:lstStyle/>
          <a:p>
            <a:r>
              <a:rPr lang="en-US" sz="1400" dirty="0"/>
              <a:t>Value, norm change</a:t>
            </a:r>
          </a:p>
        </p:txBody>
      </p:sp>
      <p:sp>
        <p:nvSpPr>
          <p:cNvPr id="8" name="Tekstfelt 7"/>
          <p:cNvSpPr txBox="1"/>
          <p:nvPr/>
        </p:nvSpPr>
        <p:spPr>
          <a:xfrm>
            <a:off x="8690906" y="5933134"/>
            <a:ext cx="2170584" cy="738664"/>
          </a:xfrm>
          <a:prstGeom prst="rect">
            <a:avLst/>
          </a:prstGeom>
          <a:noFill/>
        </p:spPr>
        <p:txBody>
          <a:bodyPr wrap="square" rtlCol="0">
            <a:spAutoFit/>
          </a:bodyPr>
          <a:lstStyle/>
          <a:p>
            <a:r>
              <a:rPr lang="en-US" sz="1400" dirty="0"/>
              <a:t>Cyclical development</a:t>
            </a:r>
          </a:p>
          <a:p>
            <a:r>
              <a:rPr lang="en-US" sz="1400" dirty="0"/>
              <a:t>Rising power with its own mode of governance</a:t>
            </a:r>
          </a:p>
        </p:txBody>
      </p:sp>
    </p:spTree>
    <p:extLst>
      <p:ext uri="{BB962C8B-B14F-4D97-AF65-F5344CB8AC3E}">
        <p14:creationId xmlns:p14="http://schemas.microsoft.com/office/powerpoint/2010/main" val="2136095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566528"/>
          </a:xfrm>
        </p:spPr>
        <p:txBody>
          <a:bodyPr>
            <a:normAutofit fontScale="90000"/>
          </a:bodyPr>
          <a:lstStyle/>
          <a:p>
            <a:r>
              <a:rPr lang="en-US" dirty="0" smtClean="0"/>
              <a:t>Neo-</a:t>
            </a:r>
            <a:r>
              <a:rPr lang="en-US" dirty="0" err="1" smtClean="0"/>
              <a:t>Gramscian</a:t>
            </a:r>
            <a:r>
              <a:rPr lang="en-US" dirty="0" smtClean="0"/>
              <a:t> IR </a:t>
            </a:r>
            <a:r>
              <a:rPr lang="en-US" dirty="0" err="1" smtClean="0"/>
              <a:t>teory</a:t>
            </a:r>
            <a:endParaRPr lang="en-US" dirty="0"/>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15" y="931654"/>
            <a:ext cx="7138162" cy="2589097"/>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8"/>
          <p:cNvPicPr/>
          <p:nvPr/>
        </p:nvPicPr>
        <p:blipFill>
          <a:blip r:embed="rId3"/>
          <a:stretch>
            <a:fillRect/>
          </a:stretch>
        </p:blipFill>
        <p:spPr>
          <a:xfrm>
            <a:off x="479574" y="4285044"/>
            <a:ext cx="6836085" cy="2334849"/>
          </a:xfrm>
          <a:prstGeom prst="rect">
            <a:avLst/>
          </a:prstGeom>
        </p:spPr>
      </p:pic>
      <p:sp>
        <p:nvSpPr>
          <p:cNvPr id="11" name="Højrepil 10"/>
          <p:cNvSpPr/>
          <p:nvPr/>
        </p:nvSpPr>
        <p:spPr>
          <a:xfrm rot="5400000">
            <a:off x="5337938" y="3566293"/>
            <a:ext cx="842912" cy="673211"/>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dirty="0" smtClean="0"/>
              <a:t>China</a:t>
            </a:r>
            <a:endParaRPr lang="en-US" sz="1200" dirty="0"/>
          </a:p>
        </p:txBody>
      </p:sp>
      <p:sp>
        <p:nvSpPr>
          <p:cNvPr id="6" name="Tekstfelt 5"/>
          <p:cNvSpPr txBox="1"/>
          <p:nvPr/>
        </p:nvSpPr>
        <p:spPr>
          <a:xfrm>
            <a:off x="8752085" y="5973562"/>
            <a:ext cx="3598708" cy="646331"/>
          </a:xfrm>
          <a:prstGeom prst="rect">
            <a:avLst/>
          </a:prstGeom>
          <a:noFill/>
        </p:spPr>
        <p:txBody>
          <a:bodyPr wrap="square" rtlCol="0">
            <a:spAutoFit/>
          </a:bodyPr>
          <a:lstStyle/>
          <a:p>
            <a:r>
              <a:rPr lang="en-US" dirty="0" smtClean="0"/>
              <a:t>Debate question on application:</a:t>
            </a:r>
          </a:p>
          <a:p>
            <a:r>
              <a:rPr lang="en-US" dirty="0" smtClean="0"/>
              <a:t>BRICS or China ??</a:t>
            </a:r>
          </a:p>
        </p:txBody>
      </p:sp>
    </p:spTree>
    <p:extLst>
      <p:ext uri="{BB962C8B-B14F-4D97-AF65-F5344CB8AC3E}">
        <p14:creationId xmlns:p14="http://schemas.microsoft.com/office/powerpoint/2010/main" val="2547893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8419381" y="2343907"/>
            <a:ext cx="2682815" cy="293298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1200" dirty="0">
                <a:latin typeface="Times New Roman" panose="02020603050405020304" pitchFamily="18" charset="0"/>
                <a:cs typeface="Times New Roman" panose="02020603050405020304" pitchFamily="18" charset="0"/>
              </a:rPr>
              <a:t>The world is witnessing neither the repeat of history manifested by world wars nor the harmonious integration and accommodation of the late-comers into the established power system. </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The international political economy has entered into an age of “</a:t>
            </a:r>
            <a:r>
              <a:rPr lang="en-US" sz="1200" b="1" dirty="0">
                <a:latin typeface="Times New Roman" panose="02020603050405020304" pitchFamily="18" charset="0"/>
                <a:cs typeface="Times New Roman" panose="02020603050405020304" pitchFamily="18" charset="0"/>
              </a:rPr>
              <a:t>Interdependent</a:t>
            </a:r>
            <a:r>
              <a:rPr lang="en-US" sz="1200" dirty="0">
                <a:latin typeface="Times New Roman" panose="02020603050405020304" pitchFamily="18" charset="0"/>
                <a:cs typeface="Times New Roman" panose="02020603050405020304" pitchFamily="18" charset="0"/>
              </a:rPr>
              <a:t>”</a:t>
            </a:r>
            <a:r>
              <a:rPr lang="en-US"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or</a:t>
            </a:r>
            <a:r>
              <a:rPr lang="en-US" sz="1200" b="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t>
            </a:r>
            <a:r>
              <a:rPr lang="en-US" sz="1200" b="1" dirty="0">
                <a:latin typeface="Times New Roman" panose="02020603050405020304" pitchFamily="18" charset="0"/>
                <a:cs typeface="Times New Roman" panose="02020603050405020304" pitchFamily="18" charset="0"/>
              </a:rPr>
              <a:t>intertwined hegemony</a:t>
            </a:r>
            <a:r>
              <a:rPr lang="en-US" sz="1200" dirty="0">
                <a:latin typeface="Times New Roman" panose="02020603050405020304" pitchFamily="18" charset="0"/>
                <a:cs typeface="Times New Roman" panose="02020603050405020304" pitchFamily="18" charset="0"/>
              </a:rPr>
              <a:t>”, which implies that the sources to feed and maintain the areas of structural power and monopoly are no longer dominated exclusively by the US/West, and to a large extent they are dependent on the inputs from emerging powers.</a:t>
            </a:r>
            <a:endParaRPr lang="en-US" sz="1200" b="1" dirty="0">
              <a:latin typeface="Times New Roman" panose="02020603050405020304" pitchFamily="18" charset="0"/>
              <a:cs typeface="Times New Roman" panose="02020603050405020304" pitchFamily="18" charset="0"/>
            </a:endParaRPr>
          </a:p>
        </p:txBody>
      </p:sp>
      <p:graphicFrame>
        <p:nvGraphicFramePr>
          <p:cNvPr id="6" name="Diagram 5"/>
          <p:cNvGraphicFramePr/>
          <p:nvPr>
            <p:extLst>
              <p:ext uri="{D42A27DB-BD31-4B8C-83A1-F6EECF244321}">
                <p14:modId xmlns:p14="http://schemas.microsoft.com/office/powerpoint/2010/main" val="879754436"/>
              </p:ext>
            </p:extLst>
          </p:nvPr>
        </p:nvGraphicFramePr>
        <p:xfrm>
          <a:off x="621101" y="1466491"/>
          <a:ext cx="7108167" cy="4813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felt 1"/>
          <p:cNvSpPr txBox="1"/>
          <p:nvPr/>
        </p:nvSpPr>
        <p:spPr>
          <a:xfrm>
            <a:off x="3260785" y="310551"/>
            <a:ext cx="5969480" cy="707886"/>
          </a:xfrm>
          <a:prstGeom prst="rect">
            <a:avLst/>
          </a:prstGeom>
          <a:noFill/>
        </p:spPr>
        <p:txBody>
          <a:bodyPr wrap="square" rtlCol="0">
            <a:spAutoFit/>
          </a:bodyPr>
          <a:lstStyle/>
          <a:p>
            <a:r>
              <a:rPr lang="en-US" sz="4000" dirty="0" smtClean="0"/>
              <a:t>Interdependent Hegemony</a:t>
            </a:r>
            <a:endParaRPr lang="en-US" sz="4000" dirty="0"/>
          </a:p>
        </p:txBody>
      </p:sp>
      <p:sp>
        <p:nvSpPr>
          <p:cNvPr id="3" name="Højrepil 2"/>
          <p:cNvSpPr/>
          <p:nvPr/>
        </p:nvSpPr>
        <p:spPr>
          <a:xfrm>
            <a:off x="7039155" y="3485072"/>
            <a:ext cx="1035170" cy="431320"/>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26796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2" y="429914"/>
            <a:ext cx="11119449" cy="490066"/>
          </a:xfrm>
        </p:spPr>
        <p:txBody>
          <a:bodyPr>
            <a:normAutofit fontScale="90000"/>
          </a:bodyPr>
          <a:lstStyle/>
          <a:p>
            <a:r>
              <a:rPr lang="en-US" sz="3600" dirty="0" smtClean="0"/>
              <a:t>Interdependent </a:t>
            </a:r>
            <a:r>
              <a:rPr lang="en-US" sz="3600" dirty="0"/>
              <a:t>hegemony </a:t>
            </a:r>
            <a:r>
              <a:rPr lang="en-US" sz="3600" dirty="0" smtClean="0"/>
              <a:t>characteristics in world reordering </a:t>
            </a:r>
            <a:endParaRPr lang="en-US" sz="3600" dirty="0"/>
          </a:p>
        </p:txBody>
      </p:sp>
      <p:graphicFrame>
        <p:nvGraphicFramePr>
          <p:cNvPr id="9" name="Diagram 8"/>
          <p:cNvGraphicFramePr/>
          <p:nvPr>
            <p:extLst/>
          </p:nvPr>
        </p:nvGraphicFramePr>
        <p:xfrm>
          <a:off x="1061049" y="1340768"/>
          <a:ext cx="8911087" cy="5129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felt 2"/>
          <p:cNvSpPr txBox="1"/>
          <p:nvPr/>
        </p:nvSpPr>
        <p:spPr>
          <a:xfrm>
            <a:off x="9178506" y="3148642"/>
            <a:ext cx="2527539" cy="646331"/>
          </a:xfrm>
          <a:prstGeom prst="rect">
            <a:avLst/>
          </a:prstGeom>
          <a:noFill/>
        </p:spPr>
        <p:txBody>
          <a:bodyPr wrap="square" rtlCol="0">
            <a:spAutoFit/>
          </a:bodyPr>
          <a:lstStyle/>
          <a:p>
            <a:r>
              <a:rPr lang="en-US" dirty="0" smtClean="0"/>
              <a:t>The BRICS is a good example</a:t>
            </a:r>
            <a:endParaRPr lang="en-US" dirty="0"/>
          </a:p>
        </p:txBody>
      </p:sp>
    </p:spTree>
    <p:extLst>
      <p:ext uri="{BB962C8B-B14F-4D97-AF65-F5344CB8AC3E}">
        <p14:creationId xmlns:p14="http://schemas.microsoft.com/office/powerpoint/2010/main" val="3171385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0A6938-D171-4654-85E0-0EA9D2EE20F3}"/>
              </a:ext>
            </a:extLst>
          </p:cNvPr>
          <p:cNvSpPr txBox="1">
            <a:spLocks/>
          </p:cNvSpPr>
          <p:nvPr/>
        </p:nvSpPr>
        <p:spPr>
          <a:xfrm>
            <a:off x="838200" y="365126"/>
            <a:ext cx="10515600" cy="506142"/>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dirty="0" err="1"/>
              <a:t>Kautsky</a:t>
            </a:r>
            <a:r>
              <a:rPr lang="en-US" sz="3200" dirty="0"/>
              <a:t>-Lenin debate</a:t>
            </a:r>
          </a:p>
        </p:txBody>
      </p:sp>
      <p:pic>
        <p:nvPicPr>
          <p:cNvPr id="2" name="Bille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094" y="3533893"/>
            <a:ext cx="2130863" cy="1198611"/>
          </a:xfrm>
          <a:prstGeom prst="rect">
            <a:avLst/>
          </a:prstGeom>
        </p:spPr>
      </p:pic>
      <p:pic>
        <p:nvPicPr>
          <p:cNvPr id="3" name="Billed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1392" y="3363215"/>
            <a:ext cx="1882753" cy="1058568"/>
          </a:xfrm>
          <a:prstGeom prst="rect">
            <a:avLst/>
          </a:prstGeom>
        </p:spPr>
      </p:pic>
      <p:pic>
        <p:nvPicPr>
          <p:cNvPr id="8" name="Bille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6091" y="1496324"/>
            <a:ext cx="1075744" cy="1294619"/>
          </a:xfrm>
          <a:prstGeom prst="rect">
            <a:avLst/>
          </a:prstGeom>
        </p:spPr>
      </p:pic>
      <p:pic>
        <p:nvPicPr>
          <p:cNvPr id="9" name="Billed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87228" y="1441816"/>
            <a:ext cx="881453" cy="1207469"/>
          </a:xfrm>
          <a:prstGeom prst="rect">
            <a:avLst/>
          </a:prstGeom>
        </p:spPr>
      </p:pic>
      <p:pic>
        <p:nvPicPr>
          <p:cNvPr id="12" name="Picture 5" descr="http://www.livetradingnews.com/wp-content/uploads/2015/07/brics-bank.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959" y="5148792"/>
            <a:ext cx="1864263" cy="14908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Diagram 12"/>
          <p:cNvGraphicFramePr/>
          <p:nvPr>
            <p:extLst>
              <p:ext uri="{D42A27DB-BD31-4B8C-83A1-F6EECF244321}">
                <p14:modId xmlns:p14="http://schemas.microsoft.com/office/powerpoint/2010/main" val="1844692298"/>
              </p:ext>
            </p:extLst>
          </p:nvPr>
        </p:nvGraphicFramePr>
        <p:xfrm>
          <a:off x="3635406" y="1346996"/>
          <a:ext cx="5249802" cy="21734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4" name="Picture 2" descr="Billedresultat for huawei 5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027955" y="4992331"/>
            <a:ext cx="1769628" cy="1227322"/>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p:cNvSpPr/>
          <p:nvPr/>
        </p:nvSpPr>
        <p:spPr>
          <a:xfrm>
            <a:off x="2993366" y="3800166"/>
            <a:ext cx="1915065" cy="923330"/>
          </a:xfrm>
          <a:prstGeom prst="rect">
            <a:avLst/>
          </a:prstGeom>
        </p:spPr>
        <p:txBody>
          <a:bodyPr wrap="square">
            <a:spAutoFit/>
          </a:bodyPr>
          <a:lstStyle/>
          <a:p>
            <a:r>
              <a:rPr lang="en-US" dirty="0"/>
              <a:t>neocolonialism</a:t>
            </a:r>
          </a:p>
          <a:p>
            <a:r>
              <a:rPr lang="en-US" dirty="0" smtClean="0"/>
              <a:t>Neoimperialism</a:t>
            </a:r>
          </a:p>
          <a:p>
            <a:r>
              <a:rPr lang="en-US" dirty="0" smtClean="0"/>
              <a:t>Credit imperialism</a:t>
            </a:r>
            <a:endParaRPr lang="en-US" dirty="0"/>
          </a:p>
        </p:txBody>
      </p:sp>
      <p:sp>
        <p:nvSpPr>
          <p:cNvPr id="16" name="Rektangel 15"/>
          <p:cNvSpPr/>
          <p:nvPr/>
        </p:nvSpPr>
        <p:spPr>
          <a:xfrm>
            <a:off x="7612183" y="3892499"/>
            <a:ext cx="2115032" cy="369332"/>
          </a:xfrm>
          <a:prstGeom prst="rect">
            <a:avLst/>
          </a:prstGeom>
        </p:spPr>
        <p:txBody>
          <a:bodyPr wrap="square">
            <a:spAutoFit/>
          </a:bodyPr>
          <a:lstStyle/>
          <a:p>
            <a:r>
              <a:rPr lang="en-US" dirty="0" smtClean="0"/>
              <a:t>Inter-capital conflict</a:t>
            </a:r>
            <a:endParaRPr lang="en-US" dirty="0"/>
          </a:p>
        </p:txBody>
      </p:sp>
    </p:spTree>
    <p:extLst>
      <p:ext uri="{BB962C8B-B14F-4D97-AF65-F5344CB8AC3E}">
        <p14:creationId xmlns:p14="http://schemas.microsoft.com/office/powerpoint/2010/main" val="185628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p:nvPr/>
        </p:nvPicPr>
        <p:blipFill>
          <a:blip r:embed="rId2"/>
          <a:stretch>
            <a:fillRect/>
          </a:stretch>
        </p:blipFill>
        <p:spPr>
          <a:xfrm>
            <a:off x="86265" y="1656182"/>
            <a:ext cx="7781026" cy="4024135"/>
          </a:xfrm>
          <a:prstGeom prst="rect">
            <a:avLst/>
          </a:prstGeom>
        </p:spPr>
      </p:pic>
      <p:sp>
        <p:nvSpPr>
          <p:cNvPr id="5" name="Title 1"/>
          <p:cNvSpPr>
            <a:spLocks noGrp="1"/>
          </p:cNvSpPr>
          <p:nvPr>
            <p:ph type="title"/>
          </p:nvPr>
        </p:nvSpPr>
        <p:spPr>
          <a:xfrm>
            <a:off x="838200" y="365126"/>
            <a:ext cx="9970698" cy="704550"/>
          </a:xfrm>
        </p:spPr>
        <p:txBody>
          <a:bodyPr>
            <a:normAutofit fontScale="90000"/>
          </a:bodyPr>
          <a:lstStyle/>
          <a:p>
            <a:r>
              <a:rPr lang="da-DK" sz="4000" dirty="0" err="1" smtClean="0"/>
              <a:t>China’s</a:t>
            </a:r>
            <a:r>
              <a:rPr lang="da-DK" sz="4000" dirty="0" smtClean="0"/>
              <a:t> </a:t>
            </a:r>
            <a:r>
              <a:rPr lang="en-US" altLang="da-DK" sz="4000" dirty="0" smtClean="0"/>
              <a:t>multiple positions: hegemony </a:t>
            </a:r>
            <a:r>
              <a:rPr lang="en-US" altLang="da-DK" sz="4000" dirty="0"/>
              <a:t>and </a:t>
            </a:r>
            <a:r>
              <a:rPr lang="en-US" altLang="da-DK" sz="4000" dirty="0" smtClean="0"/>
              <a:t>counter-hegemony</a:t>
            </a:r>
            <a:endParaRPr lang="da-DK" dirty="0"/>
          </a:p>
        </p:txBody>
      </p:sp>
      <p:sp>
        <p:nvSpPr>
          <p:cNvPr id="2" name="Rektangel 1"/>
          <p:cNvSpPr/>
          <p:nvPr/>
        </p:nvSpPr>
        <p:spPr>
          <a:xfrm>
            <a:off x="10575985" y="2337758"/>
            <a:ext cx="1362973" cy="20617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600" dirty="0" smtClean="0"/>
          </a:p>
          <a:p>
            <a:pPr algn="ctr"/>
            <a:r>
              <a:rPr lang="en-US" sz="1600" dirty="0" smtClean="0"/>
              <a:t>Made in China model</a:t>
            </a:r>
          </a:p>
          <a:p>
            <a:pPr algn="ctr"/>
            <a:endParaRPr lang="en-US" sz="1600" dirty="0"/>
          </a:p>
          <a:p>
            <a:pPr algn="ctr"/>
            <a:r>
              <a:rPr lang="en-US" sz="1600" dirty="0" smtClean="0"/>
              <a:t>Made in China 2025</a:t>
            </a:r>
          </a:p>
          <a:p>
            <a:pPr algn="ctr"/>
            <a:endParaRPr lang="en-US" sz="1600" dirty="0" smtClean="0"/>
          </a:p>
          <a:p>
            <a:pPr algn="ctr"/>
            <a:r>
              <a:rPr lang="en-US" sz="1600" dirty="0" smtClean="0"/>
              <a:t>Belt and Road</a:t>
            </a:r>
          </a:p>
          <a:p>
            <a:pPr algn="ctr"/>
            <a:endParaRPr lang="en-US" sz="1600" dirty="0"/>
          </a:p>
          <a:p>
            <a:pPr algn="ctr"/>
            <a:endParaRPr lang="en-US" sz="1600" dirty="0"/>
          </a:p>
        </p:txBody>
      </p:sp>
      <p:sp>
        <p:nvSpPr>
          <p:cNvPr id="3" name="Tekstfelt 2"/>
          <p:cNvSpPr txBox="1"/>
          <p:nvPr/>
        </p:nvSpPr>
        <p:spPr>
          <a:xfrm>
            <a:off x="7867291" y="4977441"/>
            <a:ext cx="1682151" cy="523220"/>
          </a:xfrm>
          <a:prstGeom prst="rect">
            <a:avLst/>
          </a:prstGeom>
          <a:noFill/>
        </p:spPr>
        <p:txBody>
          <a:bodyPr wrap="square" rtlCol="0">
            <a:spAutoFit/>
          </a:bodyPr>
          <a:lstStyle/>
          <a:p>
            <a:r>
              <a:rPr lang="en-US" sz="1400" dirty="0" smtClean="0"/>
              <a:t>De-industrialization in the North</a:t>
            </a:r>
            <a:endParaRPr lang="en-US" sz="1400" dirty="0"/>
          </a:p>
        </p:txBody>
      </p:sp>
      <p:sp>
        <p:nvSpPr>
          <p:cNvPr id="6" name="Tekstfelt 5"/>
          <p:cNvSpPr txBox="1"/>
          <p:nvPr/>
        </p:nvSpPr>
        <p:spPr>
          <a:xfrm>
            <a:off x="7804031" y="3406639"/>
            <a:ext cx="1682151" cy="523220"/>
          </a:xfrm>
          <a:prstGeom prst="rect">
            <a:avLst/>
          </a:prstGeom>
          <a:noFill/>
        </p:spPr>
        <p:txBody>
          <a:bodyPr wrap="square" rtlCol="0">
            <a:spAutoFit/>
          </a:bodyPr>
          <a:lstStyle/>
          <a:p>
            <a:r>
              <a:rPr lang="en-US" sz="1400" dirty="0" smtClean="0"/>
              <a:t>De-industrialization in the South</a:t>
            </a:r>
            <a:endParaRPr lang="en-US" sz="1400" dirty="0"/>
          </a:p>
        </p:txBody>
      </p:sp>
      <p:sp>
        <p:nvSpPr>
          <p:cNvPr id="8" name="Tekstfelt 7"/>
          <p:cNvSpPr txBox="1"/>
          <p:nvPr/>
        </p:nvSpPr>
        <p:spPr>
          <a:xfrm>
            <a:off x="7867291" y="2117258"/>
            <a:ext cx="1682151" cy="307777"/>
          </a:xfrm>
          <a:prstGeom prst="rect">
            <a:avLst/>
          </a:prstGeom>
          <a:noFill/>
        </p:spPr>
        <p:txBody>
          <a:bodyPr wrap="square" rtlCol="0">
            <a:spAutoFit/>
          </a:bodyPr>
          <a:lstStyle/>
          <a:p>
            <a:r>
              <a:rPr lang="da-DK" altLang="zh-CN" sz="1400" dirty="0" smtClean="0"/>
              <a:t>Neo-</a:t>
            </a:r>
            <a:r>
              <a:rPr lang="da-DK" altLang="zh-CN" sz="1400" dirty="0" err="1" smtClean="0"/>
              <a:t>dependency</a:t>
            </a:r>
            <a:endParaRPr lang="en-US" sz="1400" dirty="0"/>
          </a:p>
        </p:txBody>
      </p:sp>
      <p:sp>
        <p:nvSpPr>
          <p:cNvPr id="9" name="Tekstfelt 8"/>
          <p:cNvSpPr txBox="1"/>
          <p:nvPr/>
        </p:nvSpPr>
        <p:spPr>
          <a:xfrm>
            <a:off x="3614468" y="6245525"/>
            <a:ext cx="4761781" cy="369332"/>
          </a:xfrm>
          <a:prstGeom prst="rect">
            <a:avLst/>
          </a:prstGeom>
          <a:noFill/>
        </p:spPr>
        <p:txBody>
          <a:bodyPr wrap="square" rtlCol="0">
            <a:spAutoFit/>
          </a:bodyPr>
          <a:lstStyle/>
          <a:p>
            <a:r>
              <a:rPr lang="da-DK" dirty="0" err="1" smtClean="0"/>
              <a:t>Implication</a:t>
            </a:r>
            <a:r>
              <a:rPr lang="da-DK" dirty="0" smtClean="0"/>
              <a:t> to the BRICS??</a:t>
            </a:r>
            <a:endParaRPr lang="en-US" dirty="0"/>
          </a:p>
        </p:txBody>
      </p:sp>
      <p:sp>
        <p:nvSpPr>
          <p:cNvPr id="10" name="Højre klammeparentes 9"/>
          <p:cNvSpPr/>
          <p:nvPr/>
        </p:nvSpPr>
        <p:spPr>
          <a:xfrm>
            <a:off x="9799607" y="1794293"/>
            <a:ext cx="370935" cy="38860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51085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229600" cy="562074"/>
          </a:xfrm>
        </p:spPr>
        <p:txBody>
          <a:bodyPr>
            <a:noAutofit/>
          </a:bodyPr>
          <a:lstStyle/>
          <a:p>
            <a:r>
              <a:rPr lang="en-US" sz="3200" dirty="0"/>
              <a:t>Conclusion: Hegemony and counter-hegemony two sides of the same coin</a:t>
            </a:r>
          </a:p>
        </p:txBody>
      </p:sp>
      <p:pic>
        <p:nvPicPr>
          <p:cNvPr id="4" name="Bille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833" y="1268761"/>
            <a:ext cx="2438611" cy="1280271"/>
          </a:xfrm>
          <a:prstGeom prst="rect">
            <a:avLst/>
          </a:prstGeom>
        </p:spPr>
      </p:pic>
      <p:sp>
        <p:nvSpPr>
          <p:cNvPr id="5" name="Rektangel 4"/>
          <p:cNvSpPr/>
          <p:nvPr/>
        </p:nvSpPr>
        <p:spPr>
          <a:xfrm>
            <a:off x="7824192" y="1300330"/>
            <a:ext cx="2304256" cy="8640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Emerging power/BRICS, China</a:t>
            </a:r>
          </a:p>
        </p:txBody>
      </p:sp>
      <p:sp>
        <p:nvSpPr>
          <p:cNvPr id="6" name="Rektangel 5"/>
          <p:cNvSpPr/>
          <p:nvPr/>
        </p:nvSpPr>
        <p:spPr>
          <a:xfrm>
            <a:off x="1741931" y="1347815"/>
            <a:ext cx="2304256" cy="8640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The Existing world order/world capitalist system</a:t>
            </a:r>
          </a:p>
        </p:txBody>
      </p:sp>
      <p:sp>
        <p:nvSpPr>
          <p:cNvPr id="3" name="Rektangel 2"/>
          <p:cNvSpPr/>
          <p:nvPr/>
        </p:nvSpPr>
        <p:spPr>
          <a:xfrm>
            <a:off x="1981200" y="3341120"/>
            <a:ext cx="8147248" cy="34002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Arial" panose="020B0604020202020204" pitchFamily="34" charset="0"/>
              <a:buChar char="•"/>
            </a:pPr>
            <a:r>
              <a:rPr lang="en-US" sz="1600" dirty="0"/>
              <a:t>BRICS/China’s success are achieved within the existing capitalist world order.</a:t>
            </a:r>
          </a:p>
          <a:p>
            <a:pPr marL="285750" indent="-285750">
              <a:buFont typeface="Arial" panose="020B0604020202020204" pitchFamily="34" charset="0"/>
              <a:buChar char="•"/>
            </a:pPr>
            <a:r>
              <a:rPr lang="en-US" sz="1600" dirty="0"/>
              <a:t>BRICS/China have more and deeper economic relationships with the existing world powers than with each other.</a:t>
            </a:r>
          </a:p>
          <a:p>
            <a:pPr marL="285750" indent="-285750">
              <a:buFont typeface="Arial" panose="020B0604020202020204" pitchFamily="34" charset="0"/>
              <a:buChar char="•"/>
            </a:pPr>
            <a:r>
              <a:rPr lang="en-US" sz="1600" dirty="0"/>
              <a:t>At the same time, their success is also challenging many “enduring aspects” and “global arrangement” of the existing world order, while the order’s law of value also shapes their action.</a:t>
            </a:r>
          </a:p>
          <a:p>
            <a:pPr marL="285750" indent="-285750">
              <a:buFont typeface="Arial" panose="020B0604020202020204" pitchFamily="34" charset="0"/>
              <a:buChar char="•"/>
            </a:pPr>
            <a:r>
              <a:rPr lang="en-US" sz="1600" dirty="0"/>
              <a:t>BRICS/China have different antagonisms/dissatisfactions with the existing order, and among themselves.</a:t>
            </a:r>
          </a:p>
          <a:p>
            <a:pPr marL="285750" indent="-285750">
              <a:buFont typeface="Arial" panose="020B0604020202020204" pitchFamily="34" charset="0"/>
              <a:buChar char="•"/>
            </a:pPr>
            <a:r>
              <a:rPr lang="en-US" sz="1600" dirty="0"/>
              <a:t>BRICS/China are far more diversified among themselves politically, economically and culturally than the West as a block. There are asymmetrical power relations both within themselves with the outside world. </a:t>
            </a:r>
          </a:p>
          <a:p>
            <a:pPr marL="285750" indent="-285750">
              <a:buFont typeface="Arial" panose="020B0604020202020204" pitchFamily="34" charset="0"/>
              <a:buChar char="•"/>
            </a:pPr>
            <a:r>
              <a:rPr lang="en-US" sz="1600" dirty="0"/>
              <a:t>BRICS/China is not providing an alternative hegemony with universal norms and values, but lead the world into interdependent hegemony.</a:t>
            </a:r>
          </a:p>
          <a:p>
            <a:pPr algn="ctr"/>
            <a:endParaRPr lang="en-US" sz="1400" dirty="0"/>
          </a:p>
        </p:txBody>
      </p:sp>
      <p:cxnSp>
        <p:nvCxnSpPr>
          <p:cNvPr id="17" name="Lige pilforbindelse 16"/>
          <p:cNvCxnSpPr>
            <a:stCxn id="4" idx="2"/>
          </p:cNvCxnSpPr>
          <p:nvPr/>
        </p:nvCxnSpPr>
        <p:spPr>
          <a:xfrm>
            <a:off x="5803138" y="2549031"/>
            <a:ext cx="0" cy="763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Højrepil 8"/>
          <p:cNvSpPr/>
          <p:nvPr/>
        </p:nvSpPr>
        <p:spPr>
          <a:xfrm>
            <a:off x="4046188" y="1628800"/>
            <a:ext cx="537645"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Venstrepil 9"/>
          <p:cNvSpPr/>
          <p:nvPr/>
        </p:nvSpPr>
        <p:spPr>
          <a:xfrm>
            <a:off x="7022444" y="1628800"/>
            <a:ext cx="801749" cy="514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99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25923" y="283265"/>
            <a:ext cx="9095117" cy="562074"/>
          </a:xfrm>
        </p:spPr>
        <p:txBody>
          <a:bodyPr>
            <a:normAutofit fontScale="90000"/>
          </a:bodyPr>
          <a:lstStyle/>
          <a:p>
            <a:r>
              <a:rPr lang="en-US" dirty="0"/>
              <a:t>Concept – </a:t>
            </a:r>
            <a:r>
              <a:rPr lang="en-US" dirty="0" smtClean="0"/>
              <a:t>emerging power, rising power?</a:t>
            </a:r>
            <a:endParaRPr lang="en-US" dirty="0"/>
          </a:p>
        </p:txBody>
      </p:sp>
      <p:graphicFrame>
        <p:nvGraphicFramePr>
          <p:cNvPr id="4" name="Pladsholder til indhold 3"/>
          <p:cNvGraphicFramePr>
            <a:graphicFrameLocks noGrp="1"/>
          </p:cNvGraphicFramePr>
          <p:nvPr>
            <p:ph idx="1"/>
            <p:extLst>
              <p:ext uri="{D42A27DB-BD31-4B8C-83A1-F6EECF244321}">
                <p14:modId xmlns:p14="http://schemas.microsoft.com/office/powerpoint/2010/main" val="2244734758"/>
              </p:ext>
            </p:extLst>
          </p:nvPr>
        </p:nvGraphicFramePr>
        <p:xfrm>
          <a:off x="1981200" y="1412776"/>
          <a:ext cx="8435280" cy="50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felt 2"/>
          <p:cNvSpPr txBox="1"/>
          <p:nvPr/>
        </p:nvSpPr>
        <p:spPr>
          <a:xfrm>
            <a:off x="5807968" y="3789040"/>
            <a:ext cx="936104"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b="1" dirty="0">
                <a:solidFill>
                  <a:srgbClr val="222CF0"/>
                </a:solidFill>
              </a:rPr>
              <a:t>BRICS?</a:t>
            </a:r>
          </a:p>
        </p:txBody>
      </p:sp>
      <p:pic>
        <p:nvPicPr>
          <p:cNvPr id="5" name="Picture 2"/>
          <p:cNvPicPr>
            <a:picLocks noChangeAspect="1"/>
          </p:cNvPicPr>
          <p:nvPr/>
        </p:nvPicPr>
        <p:blipFill>
          <a:blip r:embed="rId7"/>
          <a:stretch>
            <a:fillRect/>
          </a:stretch>
        </p:blipFill>
        <p:spPr>
          <a:xfrm>
            <a:off x="10815805" y="5564897"/>
            <a:ext cx="841310" cy="1291147"/>
          </a:xfrm>
          <a:prstGeom prst="rect">
            <a:avLst/>
          </a:prstGeom>
        </p:spPr>
      </p:pic>
      <p:pic>
        <p:nvPicPr>
          <p:cNvPr id="6" name="Billed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5541" y="4475696"/>
            <a:ext cx="761839" cy="950319"/>
          </a:xfrm>
          <a:prstGeom prst="rect">
            <a:avLst/>
          </a:prstGeom>
        </p:spPr>
      </p:pic>
    </p:spTree>
    <p:extLst>
      <p:ext uri="{BB962C8B-B14F-4D97-AF65-F5344CB8AC3E}">
        <p14:creationId xmlns:p14="http://schemas.microsoft.com/office/powerpoint/2010/main" val="3841148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36445969"/>
              </p:ext>
            </p:extLst>
          </p:nvPr>
        </p:nvGraphicFramePr>
        <p:xfrm>
          <a:off x="3004868" y="183694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kstboks 1"/>
          <p:cNvSpPr txBox="1"/>
          <p:nvPr/>
        </p:nvSpPr>
        <p:spPr>
          <a:xfrm>
            <a:off x="1932318" y="2420162"/>
            <a:ext cx="1949570" cy="923330"/>
          </a:xfrm>
          <a:prstGeom prst="rect">
            <a:avLst/>
          </a:prstGeom>
          <a:noFill/>
        </p:spPr>
        <p:txBody>
          <a:bodyPr wrap="square" rtlCol="0">
            <a:spAutoFit/>
          </a:bodyPr>
          <a:lstStyle/>
          <a:p>
            <a:r>
              <a:rPr lang="en-US" dirty="0"/>
              <a:t>Structural approach</a:t>
            </a:r>
          </a:p>
          <a:p>
            <a:r>
              <a:rPr lang="en-US" dirty="0"/>
              <a:t>IR</a:t>
            </a:r>
          </a:p>
        </p:txBody>
      </p:sp>
      <p:sp>
        <p:nvSpPr>
          <p:cNvPr id="5" name="Tekstboks 4"/>
          <p:cNvSpPr txBox="1"/>
          <p:nvPr/>
        </p:nvSpPr>
        <p:spPr>
          <a:xfrm>
            <a:off x="5044756" y="1016550"/>
            <a:ext cx="2016224" cy="369332"/>
          </a:xfrm>
          <a:prstGeom prst="rect">
            <a:avLst/>
          </a:prstGeom>
          <a:noFill/>
        </p:spPr>
        <p:txBody>
          <a:bodyPr wrap="square" rtlCol="0">
            <a:spAutoFit/>
          </a:bodyPr>
          <a:lstStyle/>
          <a:p>
            <a:r>
              <a:rPr lang="en-US" dirty="0"/>
              <a:t>Economic </a:t>
            </a:r>
            <a:r>
              <a:rPr lang="en-US" dirty="0" smtClean="0"/>
              <a:t>approach </a:t>
            </a:r>
            <a:endParaRPr lang="en-US" dirty="0"/>
          </a:p>
        </p:txBody>
      </p:sp>
      <p:sp>
        <p:nvSpPr>
          <p:cNvPr id="6" name="Tekstboks 5"/>
          <p:cNvSpPr txBox="1"/>
          <p:nvPr/>
        </p:nvSpPr>
        <p:spPr>
          <a:xfrm>
            <a:off x="9237537" y="3244334"/>
            <a:ext cx="2080320" cy="923330"/>
          </a:xfrm>
          <a:prstGeom prst="rect">
            <a:avLst/>
          </a:prstGeom>
          <a:noFill/>
        </p:spPr>
        <p:txBody>
          <a:bodyPr wrap="square" rtlCol="0">
            <a:spAutoFit/>
          </a:bodyPr>
          <a:lstStyle/>
          <a:p>
            <a:r>
              <a:rPr lang="en-US" dirty="0" smtClean="0"/>
              <a:t>Social, cultural, historical approach</a:t>
            </a:r>
            <a:r>
              <a:rPr lang="en-US" dirty="0"/>
              <a:t>, constructivism</a:t>
            </a:r>
          </a:p>
        </p:txBody>
      </p:sp>
      <p:sp>
        <p:nvSpPr>
          <p:cNvPr id="3" name="Rectangle 2"/>
          <p:cNvSpPr/>
          <p:nvPr/>
        </p:nvSpPr>
        <p:spPr>
          <a:xfrm>
            <a:off x="7363544" y="724163"/>
            <a:ext cx="2764056" cy="954107"/>
          </a:xfrm>
          <a:prstGeom prst="rect">
            <a:avLst/>
          </a:prstGeom>
        </p:spPr>
        <p:txBody>
          <a:bodyPr wrap="square">
            <a:spAutoFit/>
          </a:bodyPr>
          <a:lstStyle/>
          <a:p>
            <a:r>
              <a:rPr lang="en-GB" altLang="da-DK" sz="1400" dirty="0">
                <a:cs typeface="Geneva" pitchFamily="-84" charset="0"/>
              </a:rPr>
              <a:t>Jim O</a:t>
            </a:r>
            <a:r>
              <a:rPr lang="en-GB" altLang="en-US" sz="1400" dirty="0">
                <a:cs typeface="Geneva" pitchFamily="-84" charset="0"/>
              </a:rPr>
              <a:t>’</a:t>
            </a:r>
            <a:r>
              <a:rPr lang="en-GB" altLang="da-DK" sz="1400" dirty="0">
                <a:cs typeface="Geneva" pitchFamily="-84" charset="0"/>
              </a:rPr>
              <a:t>Neill focused his attention on four more emerging economies: </a:t>
            </a:r>
            <a:r>
              <a:rPr lang="en-GB" altLang="da-DK" sz="1400" b="1" dirty="0">
                <a:cs typeface="Geneva" pitchFamily="-84" charset="0"/>
              </a:rPr>
              <a:t>Mexico</a:t>
            </a:r>
            <a:r>
              <a:rPr lang="en-GB" altLang="da-DK" sz="1400" dirty="0">
                <a:cs typeface="Geneva" pitchFamily="-84" charset="0"/>
              </a:rPr>
              <a:t>, </a:t>
            </a:r>
            <a:r>
              <a:rPr lang="en-GB" altLang="da-DK" sz="1400" b="1" dirty="0">
                <a:cs typeface="Geneva" pitchFamily="-84" charset="0"/>
              </a:rPr>
              <a:t>Indonesia</a:t>
            </a:r>
            <a:r>
              <a:rPr lang="en-GB" altLang="da-DK" sz="1400" dirty="0">
                <a:cs typeface="Geneva" pitchFamily="-84" charset="0"/>
              </a:rPr>
              <a:t>, </a:t>
            </a:r>
            <a:r>
              <a:rPr lang="en-GB" altLang="da-DK" sz="1400" b="1" dirty="0">
                <a:cs typeface="Geneva" pitchFamily="-84" charset="0"/>
              </a:rPr>
              <a:t>Nigeria</a:t>
            </a:r>
            <a:r>
              <a:rPr lang="en-GB" altLang="da-DK" sz="1400" dirty="0">
                <a:cs typeface="Geneva" pitchFamily="-84" charset="0"/>
              </a:rPr>
              <a:t> and </a:t>
            </a:r>
            <a:r>
              <a:rPr lang="en-GB" altLang="da-DK" sz="1400" b="1" dirty="0">
                <a:cs typeface="Geneva" pitchFamily="-84" charset="0"/>
              </a:rPr>
              <a:t>Turkey. (MINT group)</a:t>
            </a:r>
          </a:p>
        </p:txBody>
      </p:sp>
      <p:sp>
        <p:nvSpPr>
          <p:cNvPr id="7" name="Rektangel 6"/>
          <p:cNvSpPr/>
          <p:nvPr/>
        </p:nvSpPr>
        <p:spPr>
          <a:xfrm>
            <a:off x="5859397" y="3244334"/>
            <a:ext cx="473206" cy="369332"/>
          </a:xfrm>
          <a:prstGeom prst="rect">
            <a:avLst/>
          </a:prstGeom>
        </p:spPr>
        <p:txBody>
          <a:bodyPr wrap="none">
            <a:spAutoFit/>
          </a:bodyPr>
          <a:lstStyle/>
          <a:p>
            <a:r>
              <a:rPr lang="en-US" dirty="0"/>
              <a:t>IPE</a:t>
            </a:r>
            <a:endParaRPr lang="en-US" dirty="0"/>
          </a:p>
        </p:txBody>
      </p:sp>
      <p:sp>
        <p:nvSpPr>
          <p:cNvPr id="8" name="Rektangel 7"/>
          <p:cNvSpPr/>
          <p:nvPr/>
        </p:nvSpPr>
        <p:spPr>
          <a:xfrm>
            <a:off x="4634039" y="2420162"/>
            <a:ext cx="473206" cy="369332"/>
          </a:xfrm>
          <a:prstGeom prst="rect">
            <a:avLst/>
          </a:prstGeom>
        </p:spPr>
        <p:txBody>
          <a:bodyPr wrap="none">
            <a:spAutoFit/>
          </a:bodyPr>
          <a:lstStyle/>
          <a:p>
            <a:r>
              <a:rPr lang="en-US" dirty="0"/>
              <a:t>IPE</a:t>
            </a:r>
            <a:endParaRPr lang="en-US" dirty="0"/>
          </a:p>
        </p:txBody>
      </p:sp>
    </p:spTree>
    <p:extLst>
      <p:ext uri="{BB962C8B-B14F-4D97-AF65-F5344CB8AC3E}">
        <p14:creationId xmlns:p14="http://schemas.microsoft.com/office/powerpoint/2010/main" val="19713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8410074" cy="990433"/>
          </a:xfrm>
        </p:spPr>
        <p:txBody>
          <a:bodyPr>
            <a:normAutofit/>
          </a:bodyPr>
          <a:lstStyle/>
          <a:p>
            <a:r>
              <a:rPr lang="en-US" b="1" dirty="0"/>
              <a:t>The historical evolution of the BRICS </a:t>
            </a:r>
          </a:p>
        </p:txBody>
      </p:sp>
      <p:sp>
        <p:nvSpPr>
          <p:cNvPr id="3" name="Pladsholder til indhold 2"/>
          <p:cNvSpPr>
            <a:spLocks noGrp="1"/>
          </p:cNvSpPr>
          <p:nvPr>
            <p:ph idx="1"/>
          </p:nvPr>
        </p:nvSpPr>
        <p:spPr>
          <a:xfrm>
            <a:off x="838200" y="1690688"/>
            <a:ext cx="8568641" cy="4486275"/>
          </a:xfrm>
        </p:spPr>
        <p:txBody>
          <a:bodyPr>
            <a:normAutofit fontScale="85000" lnSpcReduction="20000"/>
          </a:bodyPr>
          <a:lstStyle/>
          <a:p>
            <a:pPr marL="0" indent="0">
              <a:buNone/>
            </a:pPr>
            <a:r>
              <a:rPr lang="en-US" dirty="0"/>
              <a:t>The first phase (2001–2007)</a:t>
            </a:r>
          </a:p>
          <a:p>
            <a:pPr marL="0" indent="0">
              <a:buNone/>
            </a:pPr>
            <a:r>
              <a:rPr lang="en-US" dirty="0"/>
              <a:t>“BRIC” (then without South Africa) stood for little more than an </a:t>
            </a:r>
            <a:r>
              <a:rPr lang="en-US" u="sng" dirty="0">
                <a:solidFill>
                  <a:srgbClr val="0000FF"/>
                </a:solidFill>
              </a:rPr>
              <a:t>investment category </a:t>
            </a:r>
            <a:r>
              <a:rPr lang="en-US" dirty="0"/>
              <a:t>invented by Goldman Sachs. </a:t>
            </a:r>
          </a:p>
          <a:p>
            <a:pPr marL="0" indent="0">
              <a:buNone/>
            </a:pPr>
            <a:endParaRPr lang="en-US" dirty="0"/>
          </a:p>
          <a:p>
            <a:pPr marL="0" indent="0">
              <a:buNone/>
            </a:pPr>
            <a:r>
              <a:rPr lang="en-US" dirty="0"/>
              <a:t>The second phase (2008–2014) </a:t>
            </a:r>
          </a:p>
          <a:p>
            <a:pPr marL="0" indent="0">
              <a:buNone/>
            </a:pPr>
            <a:r>
              <a:rPr lang="en-US" dirty="0"/>
              <a:t>With the inclusion of South Africa, the world witnessed the emergence of the BRICS as </a:t>
            </a:r>
            <a:r>
              <a:rPr lang="en-US" u="sng" dirty="0">
                <a:solidFill>
                  <a:srgbClr val="0000FF"/>
                </a:solidFill>
              </a:rPr>
              <a:t>a political platform</a:t>
            </a:r>
            <a:r>
              <a:rPr lang="en-US" dirty="0"/>
              <a:t>, a largely informal nature. </a:t>
            </a:r>
          </a:p>
          <a:p>
            <a:pPr marL="0" indent="0">
              <a:buNone/>
            </a:pPr>
            <a:endParaRPr lang="en-US" dirty="0"/>
          </a:p>
          <a:p>
            <a:pPr marL="0" indent="0">
              <a:buNone/>
            </a:pPr>
            <a:r>
              <a:rPr lang="en-US" dirty="0"/>
              <a:t>The third phase (2015----) </a:t>
            </a:r>
          </a:p>
          <a:p>
            <a:pPr marL="0" indent="0">
              <a:buNone/>
            </a:pPr>
            <a:r>
              <a:rPr lang="en-US" dirty="0"/>
              <a:t>It began the transition to a, marked by a process of </a:t>
            </a:r>
            <a:r>
              <a:rPr lang="en-US" u="sng" dirty="0">
                <a:solidFill>
                  <a:srgbClr val="0000FF"/>
                </a:solidFill>
              </a:rPr>
              <a:t>institutionalization</a:t>
            </a:r>
            <a:r>
              <a:rPr lang="en-US" dirty="0"/>
              <a:t> and the launch of the BRICS’ New Development Bank</a:t>
            </a:r>
          </a:p>
        </p:txBody>
      </p:sp>
      <p:pic>
        <p:nvPicPr>
          <p:cNvPr id="1026" name="Picture 2" descr="Billedresultat for the BRICs ban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6841" y="5004294"/>
            <a:ext cx="2785159" cy="16788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98632" y="6344653"/>
            <a:ext cx="2149642" cy="369332"/>
          </a:xfrm>
          <a:prstGeom prst="rect">
            <a:avLst/>
          </a:prstGeom>
          <a:noFill/>
        </p:spPr>
        <p:txBody>
          <a:bodyPr wrap="square" rtlCol="0">
            <a:spAutoFit/>
          </a:bodyPr>
          <a:lstStyle/>
          <a:p>
            <a:r>
              <a:rPr lang="da-DK" dirty="0" smtClean="0"/>
              <a:t>Neo-</a:t>
            </a:r>
            <a:r>
              <a:rPr lang="da-DK" dirty="0" err="1" smtClean="0"/>
              <a:t>Gramscian</a:t>
            </a:r>
            <a:r>
              <a:rPr lang="da-DK" dirty="0" smtClean="0"/>
              <a:t>, </a:t>
            </a:r>
            <a:r>
              <a:rPr lang="da-DK" dirty="0" err="1" smtClean="0"/>
              <a:t>cox</a:t>
            </a:r>
            <a:endParaRPr lang="da-DK" dirty="0"/>
          </a:p>
        </p:txBody>
      </p:sp>
    </p:spTree>
    <p:extLst>
      <p:ext uri="{BB962C8B-B14F-4D97-AF65-F5344CB8AC3E}">
        <p14:creationId xmlns:p14="http://schemas.microsoft.com/office/powerpoint/2010/main" val="2787636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lledresultat for the brics challen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570" y="651794"/>
            <a:ext cx="7869414" cy="56100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lledresultat for power balance in BRICS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7438" y="4175124"/>
            <a:ext cx="2899196" cy="16837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encrypted-tbn0.gstatic.com/images?q=tbn:ANd9GcR8-DqLaxAjNXyGHDkLEQpxIqKhAsSywZaVbzBneGzv5gNOWoRlF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2402" y="1102073"/>
            <a:ext cx="3529269" cy="223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469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lledresultat for the brics econom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342" y="508065"/>
            <a:ext cx="4829683" cy="31416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Billedresultat for brics economy and tr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438" y="343315"/>
            <a:ext cx="5764288" cy="35903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ledresultat for brics economy and trad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439" y="3933644"/>
            <a:ext cx="4494244" cy="2734575"/>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p:cNvSpPr txBox="1"/>
          <p:nvPr/>
        </p:nvSpPr>
        <p:spPr>
          <a:xfrm>
            <a:off x="2726501" y="6400800"/>
            <a:ext cx="552090" cy="369332"/>
          </a:xfrm>
          <a:prstGeom prst="rect">
            <a:avLst/>
          </a:prstGeom>
          <a:noFill/>
        </p:spPr>
        <p:txBody>
          <a:bodyPr wrap="square" rtlCol="0">
            <a:spAutoFit/>
          </a:bodyPr>
          <a:lstStyle/>
          <a:p>
            <a:r>
              <a:rPr lang="en-US" dirty="0" smtClean="0"/>
              <a:t>PPP</a:t>
            </a:r>
            <a:endParaRPr lang="en-US" dirty="0"/>
          </a:p>
        </p:txBody>
      </p:sp>
    </p:spTree>
    <p:extLst>
      <p:ext uri="{BB962C8B-B14F-4D97-AF65-F5344CB8AC3E}">
        <p14:creationId xmlns:p14="http://schemas.microsoft.com/office/powerpoint/2010/main" val="187618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8034" y="537992"/>
            <a:ext cx="3673415" cy="454384"/>
          </a:xfrm>
        </p:spPr>
        <p:txBody>
          <a:bodyPr>
            <a:normAutofit/>
          </a:bodyPr>
          <a:lstStyle/>
          <a:p>
            <a:r>
              <a:rPr lang="en-US" sz="2400" b="1" dirty="0"/>
              <a:t>The BRICS competitiveness</a:t>
            </a:r>
          </a:p>
        </p:txBody>
      </p:sp>
      <p:pic>
        <p:nvPicPr>
          <p:cNvPr id="3074" name="Picture 2" descr="Billedresultat for the brics econom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143" y="4161305"/>
            <a:ext cx="3686657" cy="188509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illedresultat for BRICS competitive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795" y="1165243"/>
            <a:ext cx="3671072" cy="1960215"/>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p:cNvPicPr>
            <a:picLocks noChangeAspect="1"/>
          </p:cNvPicPr>
          <p:nvPr/>
        </p:nvPicPr>
        <p:blipFill>
          <a:blip r:embed="rId4"/>
          <a:stretch>
            <a:fillRect/>
          </a:stretch>
        </p:blipFill>
        <p:spPr>
          <a:xfrm>
            <a:off x="6471968" y="250166"/>
            <a:ext cx="5562600" cy="6607834"/>
          </a:xfrm>
          <a:prstGeom prst="rect">
            <a:avLst/>
          </a:prstGeom>
        </p:spPr>
      </p:pic>
      <p:pic>
        <p:nvPicPr>
          <p:cNvPr id="6" name="Billede 5"/>
          <p:cNvPicPr>
            <a:picLocks noChangeAspect="1"/>
          </p:cNvPicPr>
          <p:nvPr/>
        </p:nvPicPr>
        <p:blipFill>
          <a:blip r:embed="rId5"/>
          <a:stretch>
            <a:fillRect/>
          </a:stretch>
        </p:blipFill>
        <p:spPr>
          <a:xfrm>
            <a:off x="4945092" y="2749139"/>
            <a:ext cx="1526876" cy="2024186"/>
          </a:xfrm>
          <a:prstGeom prst="rect">
            <a:avLst/>
          </a:prstGeom>
        </p:spPr>
      </p:pic>
    </p:spTree>
    <p:extLst>
      <p:ext uri="{BB962C8B-B14F-4D97-AF65-F5344CB8AC3E}">
        <p14:creationId xmlns:p14="http://schemas.microsoft.com/office/powerpoint/2010/main" val="660930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71008"/>
          </a:xfrm>
        </p:spPr>
        <p:txBody>
          <a:bodyPr/>
          <a:lstStyle/>
          <a:p>
            <a:r>
              <a:rPr lang="en-US" dirty="0"/>
              <a:t>BRICS are not entirely equal powers</a:t>
            </a:r>
          </a:p>
        </p:txBody>
      </p:sp>
      <p:sp>
        <p:nvSpPr>
          <p:cNvPr id="4" name="Content Placeholder 2"/>
          <p:cNvSpPr txBox="1">
            <a:spLocks/>
          </p:cNvSpPr>
          <p:nvPr/>
        </p:nvSpPr>
        <p:spPr>
          <a:xfrm>
            <a:off x="579407" y="1368756"/>
            <a:ext cx="10872537" cy="1078970"/>
          </a:xfrm>
          <a:prstGeom prst="rect">
            <a:avLst/>
          </a:prstGeom>
        </p:spPr>
        <p:style>
          <a:lnRef idx="1">
            <a:schemeClr val="accent3"/>
          </a:lnRef>
          <a:fillRef idx="2">
            <a:schemeClr val="accent3"/>
          </a:fillRef>
          <a:effectRef idx="1">
            <a:schemeClr val="accent3"/>
          </a:effectRef>
          <a:fontRef idx="minor">
            <a:schemeClr val="dk1"/>
          </a:fontRef>
        </p:style>
        <p:txBody>
          <a:bodyPr lIns="182880" tIns="91440"/>
          <a:lstStyle>
            <a:lvl1pPr marL="265176" indent="-265176" algn="l" rtl="0" eaLnBrk="1" latinLnBrk="0" hangingPunct="1">
              <a:spcBef>
                <a:spcPts val="250"/>
              </a:spcBef>
              <a:buClr>
                <a:schemeClr val="accent1"/>
              </a:buClr>
              <a:buSzPct val="80000"/>
              <a:buFont typeface="Wingdings 2"/>
              <a:buChar char=""/>
              <a:defRPr kumimoji="0" sz="26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2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0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8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fontAlgn="auto">
              <a:spcAft>
                <a:spcPts val="0"/>
              </a:spcAft>
              <a:defRPr/>
            </a:pPr>
            <a:r>
              <a:rPr lang="en-GB" sz="2400" dirty="0"/>
              <a:t>China </a:t>
            </a:r>
            <a:r>
              <a:rPr lang="en-GB" sz="2400" b="1" dirty="0"/>
              <a:t>alone </a:t>
            </a:r>
            <a:r>
              <a:rPr lang="en-GB" sz="2400" dirty="0"/>
              <a:t>accounts for </a:t>
            </a:r>
            <a:r>
              <a:rPr lang="en-GB" sz="2400" b="1" dirty="0"/>
              <a:t>55% </a:t>
            </a:r>
            <a:r>
              <a:rPr lang="en-GB" sz="2400" dirty="0"/>
              <a:t>of BRICS’ GDP and </a:t>
            </a:r>
            <a:r>
              <a:rPr lang="en-GB" sz="2400" b="1" dirty="0"/>
              <a:t>49% </a:t>
            </a:r>
            <a:r>
              <a:rPr lang="en-GB" sz="2400" dirty="0"/>
              <a:t>of their military spending </a:t>
            </a:r>
          </a:p>
          <a:p>
            <a:pPr fontAlgn="auto">
              <a:spcAft>
                <a:spcPts val="0"/>
              </a:spcAft>
              <a:defRPr/>
            </a:pPr>
            <a:r>
              <a:rPr lang="en-GB" sz="2400" dirty="0"/>
              <a:t>Take China out of the ‘BRICS’, and the ‘BRIS’ look much less powerful</a:t>
            </a:r>
          </a:p>
        </p:txBody>
      </p:sp>
      <p:pic>
        <p:nvPicPr>
          <p:cNvPr id="2050" name="Picture 2" descr="Billedresultat for BRICS countries are not equal p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0954" y="2972141"/>
            <a:ext cx="3758699" cy="221511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illedresultat for BRICS G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13" y="2972141"/>
            <a:ext cx="4574329" cy="3298658"/>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7350954" y="5624468"/>
            <a:ext cx="4215253" cy="646331"/>
          </a:xfrm>
          <a:prstGeom prst="rect">
            <a:avLst/>
          </a:prstGeom>
        </p:spPr>
        <p:txBody>
          <a:bodyPr wrap="square">
            <a:spAutoFit/>
          </a:bodyPr>
          <a:lstStyle/>
          <a:p>
            <a:r>
              <a:rPr lang="en-US" dirty="0"/>
              <a:t>BRICS much more a </a:t>
            </a:r>
            <a:r>
              <a:rPr lang="en-US" dirty="0" smtClean="0"/>
              <a:t>“China-with-partners” </a:t>
            </a:r>
            <a:r>
              <a:rPr lang="en-US" dirty="0"/>
              <a:t>group than a union of equal members.</a:t>
            </a:r>
          </a:p>
        </p:txBody>
      </p:sp>
    </p:spTree>
    <p:extLst>
      <p:ext uri="{BB962C8B-B14F-4D97-AF65-F5344CB8AC3E}">
        <p14:creationId xmlns:p14="http://schemas.microsoft.com/office/powerpoint/2010/main" val="125108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2429</TotalTime>
  <Words>1789</Words>
  <Application>Microsoft Office PowerPoint</Application>
  <PresentationFormat>Widescreen</PresentationFormat>
  <Paragraphs>219</Paragraphs>
  <Slides>28</Slides>
  <Notes>1</Notes>
  <HiddenSlides>0</HiddenSlides>
  <MMClips>0</MMClips>
  <ScaleCrop>false</ScaleCrop>
  <HeadingPairs>
    <vt:vector size="6" baseType="variant">
      <vt:variant>
        <vt:lpstr>Benyttede skrifttyper</vt:lpstr>
      </vt:variant>
      <vt:variant>
        <vt:i4>11</vt:i4>
      </vt:variant>
      <vt:variant>
        <vt:lpstr>Tema</vt:lpstr>
      </vt:variant>
      <vt:variant>
        <vt:i4>1</vt:i4>
      </vt:variant>
      <vt:variant>
        <vt:lpstr>Slidetitler</vt:lpstr>
      </vt:variant>
      <vt:variant>
        <vt:i4>28</vt:i4>
      </vt:variant>
    </vt:vector>
  </HeadingPairs>
  <TitlesOfParts>
    <vt:vector size="40" baseType="lpstr">
      <vt:lpstr>ArialMT</vt:lpstr>
      <vt:lpstr>等线</vt:lpstr>
      <vt:lpstr>等线</vt:lpstr>
      <vt:lpstr>Geneva</vt:lpstr>
      <vt:lpstr>MS PGothic</vt:lpstr>
      <vt:lpstr>SimSun</vt:lpstr>
      <vt:lpstr>Arial</vt:lpstr>
      <vt:lpstr>Calibri</vt:lpstr>
      <vt:lpstr>Calibri Light</vt:lpstr>
      <vt:lpstr>Times New Roman</vt:lpstr>
      <vt:lpstr>Wingdings 2</vt:lpstr>
      <vt:lpstr>Office Theme</vt:lpstr>
      <vt:lpstr>PowerPoint-præsentation</vt:lpstr>
      <vt:lpstr>Three on-going processes</vt:lpstr>
      <vt:lpstr>Concept – emerging power, rising power?</vt:lpstr>
      <vt:lpstr>PowerPoint-præsentation</vt:lpstr>
      <vt:lpstr>The historical evolution of the BRICS </vt:lpstr>
      <vt:lpstr>PowerPoint-præsentation</vt:lpstr>
      <vt:lpstr>PowerPoint-præsentation</vt:lpstr>
      <vt:lpstr>The BRICS competitiveness</vt:lpstr>
      <vt:lpstr>BRICS are not entirely equal powers</vt:lpstr>
      <vt:lpstr>Intra-BRICS trading relationships</vt:lpstr>
      <vt:lpstr>PowerPoint-præsentation</vt:lpstr>
      <vt:lpstr>Emerging power standing on two boats</vt:lpstr>
      <vt:lpstr>PowerPoint-præsentation</vt:lpstr>
      <vt:lpstr>The BRICS/China and IMF power shift</vt:lpstr>
      <vt:lpstr>The emergence of China’s global financial order ?</vt:lpstr>
      <vt:lpstr>Intra-BRICS complications </vt:lpstr>
      <vt:lpstr> Theoretical reflections: BRICS or China</vt:lpstr>
      <vt:lpstr> Realism      (Power transition)  </vt:lpstr>
      <vt:lpstr>Liberalism, or Liberal hegemony </vt:lpstr>
      <vt:lpstr>Constructivism</vt:lpstr>
      <vt:lpstr>World system theory</vt:lpstr>
      <vt:lpstr>Conceptual lens - Hegemony</vt:lpstr>
      <vt:lpstr>Neo-Gramscian IR teory</vt:lpstr>
      <vt:lpstr>PowerPoint-præsentation</vt:lpstr>
      <vt:lpstr>Interdependent hegemony characteristics in world reordering </vt:lpstr>
      <vt:lpstr>PowerPoint-præsentation</vt:lpstr>
      <vt:lpstr>China’s multiple positions: hegemony and counter-hegemony</vt:lpstr>
      <vt:lpstr>Conclusion: Hegemony and counter-hegemony two sides of the same coin</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Xing Li</dc:creator>
  <cp:lastModifiedBy>Xing Li</cp:lastModifiedBy>
  <cp:revision>125</cp:revision>
  <dcterms:created xsi:type="dcterms:W3CDTF">2019-01-08T14:12:55Z</dcterms:created>
  <dcterms:modified xsi:type="dcterms:W3CDTF">2019-03-09T16:55:06Z</dcterms:modified>
</cp:coreProperties>
</file>